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5000" autoAdjust="0"/>
    <p:restoredTop sz="94129" autoAdjust="0"/>
  </p:normalViewPr>
  <p:slideViewPr>
    <p:cSldViewPr snapToGrid="0">
      <p:cViewPr varScale="1">
        <p:scale>
          <a:sx n="70" d="100"/>
          <a:sy n="70" d="100"/>
        </p:scale>
        <p:origin x="1110" y="78"/>
      </p:cViewPr>
      <p:guideLst>
        <p:guide orient="horz" pos="2160"/>
        <p:guide pos="3840"/>
      </p:guideLst>
    </p:cSldViewPr>
  </p:slideViewPr>
  <p:outlineViewPr>
    <p:cViewPr>
      <p:scale>
        <a:sx n="33" d="100"/>
        <a:sy n="33" d="100"/>
      </p:scale>
      <p:origin x="0" y="-3951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it-IT"/>
          </a:p>
        </p:txBody>
      </p:sp>
      <p:sp>
        <p:nvSpPr>
          <p:cNvPr id="3" name="Segnaposto dat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E81DDCA-498B-4DBE-BE03-1A22DC8B1DF1}" type="datetimeFigureOut">
              <a:rPr lang="it-IT" smtClean="0"/>
              <a:t>05/05/2014</a:t>
            </a:fld>
            <a:endParaRPr lang="it-IT"/>
          </a:p>
        </p:txBody>
      </p:sp>
      <p:sp>
        <p:nvSpPr>
          <p:cNvPr id="4" name="Segnaposto immagin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it-IT"/>
          </a:p>
        </p:txBody>
      </p:sp>
      <p:sp>
        <p:nvSpPr>
          <p:cNvPr id="5" name="Segnaposto note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it-IT"/>
          </a:p>
        </p:txBody>
      </p:sp>
      <p:sp>
        <p:nvSpPr>
          <p:cNvPr id="7" name="Segnaposto numero diapositiva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F681426-5A53-4B46-9BB0-1409C3109700}" type="slidenum">
              <a:rPr lang="it-IT" smtClean="0"/>
              <a:t>‹N›</a:t>
            </a:fld>
            <a:endParaRPr lang="it-IT"/>
          </a:p>
        </p:txBody>
      </p:sp>
    </p:spTree>
    <p:extLst>
      <p:ext uri="{BB962C8B-B14F-4D97-AF65-F5344CB8AC3E}">
        <p14:creationId xmlns:p14="http://schemas.microsoft.com/office/powerpoint/2010/main" val="3639679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DF61EA0F-A667-4B49-8422-0062BC55E249}" type="slidenum">
              <a:rPr lang="en-US" smtClean="0"/>
              <a:t>3</a:t>
            </a:fld>
            <a:endParaRPr lang="en-US"/>
          </a:p>
        </p:txBody>
      </p:sp>
    </p:spTree>
    <p:extLst>
      <p:ext uri="{BB962C8B-B14F-4D97-AF65-F5344CB8AC3E}">
        <p14:creationId xmlns:p14="http://schemas.microsoft.com/office/powerpoint/2010/main" val="383832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smtClean="0"/>
              <a:t>Fare clic per modificare lo stile del titolo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D99982E-49BF-4DFD-9DAC-8285D992DE24}"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AB3A286-364C-49E8-A487-13050671AEA7}"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FD7A7E99-6DDE-41FF-AC9C-F87AE4B2D16E}"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C0A19186-4EF3-4521-A1B6-16DA6D4A98A3}"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0EEFA628-D9E4-4F3F-B030-01E693AEB695}"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C8097327-90C3-4939-8CC7-FCA10AFFAF98}"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0CF5401-89D9-4E85-8A29-03F955AB22AE}"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8F2F7BB3-715D-4109-B87B-811DC6BF508E}"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84E88705-1148-40A1-959D-B485495E77F9}"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DC3F0372-27D7-474E-9641-BB63FFE17CEF}"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ABE47531-D4AB-4583-9818-6EE4D205DAD6}"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8C2AAF4B-525B-40D0-9FCE-72F2DE6FC6D4}" type="datetime1">
              <a:rPr lang="en-US" smtClean="0"/>
              <a:t>5/5/2014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7C2797A6-6D7F-4331-9C6C-7D06940EF12F}" type="datetime1">
              <a:rPr lang="en-US" smtClean="0"/>
              <a:t>5/5/2014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C6093E-0111-472C-88F0-75A6B3342ABC}" type="datetime1">
              <a:rPr lang="en-US" smtClean="0"/>
              <a:t>5/5/2014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00D3BE77-1317-4AEE-9905-C49ABB1C0F98}"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C5286083-7C1B-43D8-90BE-3D4C9B04C8A2}"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666621C-A61F-414F-8684-F3B4431CD12E}" type="datetime1">
              <a:rPr lang="en-US" smtClean="0"/>
              <a:t>5/5/2014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type="ctrTitle"/>
          </p:nvPr>
        </p:nvSpPr>
        <p:spPr>
          <a:xfrm>
            <a:off x="1978927" y="4084525"/>
            <a:ext cx="9348715" cy="1408000"/>
          </a:xfrm>
        </p:spPr>
        <p:txBody>
          <a:bodyPr>
            <a:normAutofit fontScale="90000"/>
          </a:bodyPr>
          <a:lstStyle/>
          <a:p>
            <a:r>
              <a:rPr lang="it-IT" sz="4400" dirty="0" smtClean="0">
                <a:solidFill>
                  <a:schemeClr val="tx1"/>
                </a:solidFill>
              </a:rPr>
              <a:t/>
            </a:r>
            <a:br>
              <a:rPr lang="it-IT" sz="4400" dirty="0" smtClean="0">
                <a:solidFill>
                  <a:schemeClr val="tx1"/>
                </a:solidFill>
              </a:rPr>
            </a:br>
            <a:r>
              <a:rPr lang="it-IT" sz="4400" b="1" cap="small" dirty="0" smtClean="0">
                <a:solidFill>
                  <a:schemeClr val="tx1"/>
                </a:solidFill>
              </a:rPr>
              <a:t/>
            </a:r>
            <a:br>
              <a:rPr lang="it-IT" sz="4400" b="1" cap="small" dirty="0" smtClean="0">
                <a:solidFill>
                  <a:schemeClr val="tx1"/>
                </a:solidFill>
              </a:rPr>
            </a:br>
            <a:r>
              <a:rPr lang="it-IT" sz="4400" b="1" cap="small" dirty="0" smtClean="0">
                <a:solidFill>
                  <a:schemeClr val="tx1"/>
                </a:solidFill>
              </a:rPr>
              <a:t/>
            </a:r>
            <a:br>
              <a:rPr lang="it-IT" sz="4400" b="1" cap="small" dirty="0" smtClean="0">
                <a:solidFill>
                  <a:schemeClr val="tx1"/>
                </a:solidFill>
              </a:rPr>
            </a:br>
            <a:r>
              <a:rPr lang="it-IT" sz="3100" b="1" cap="small" dirty="0" smtClean="0">
                <a:solidFill>
                  <a:schemeClr val="tx1"/>
                </a:solidFill>
              </a:rPr>
              <a:t>La formalizzazione e certificazione delle competenze nella IeFP</a:t>
            </a:r>
            <a:r>
              <a:rPr lang="it-IT" sz="4400" b="1" cap="small" dirty="0" smtClean="0">
                <a:solidFill>
                  <a:schemeClr val="tx1"/>
                </a:solidFill>
              </a:rPr>
              <a:t/>
            </a:r>
            <a:br>
              <a:rPr lang="it-IT" sz="4400" b="1" cap="small" dirty="0" smtClean="0">
                <a:solidFill>
                  <a:schemeClr val="tx1"/>
                </a:solidFill>
              </a:rPr>
            </a:br>
            <a:r>
              <a:rPr lang="it-IT" sz="2200" b="1" i="1" cap="small" dirty="0" smtClean="0">
                <a:solidFill>
                  <a:schemeClr val="tx1"/>
                </a:solidFill>
              </a:rPr>
              <a:t>Il caso di una commissione d’esame.</a:t>
            </a:r>
            <a:endParaRPr lang="it-IT" sz="4400" noProof="1">
              <a:solidFill>
                <a:schemeClr val="tx1"/>
              </a:solidFill>
            </a:endParaRPr>
          </a:p>
        </p:txBody>
      </p:sp>
      <p:sp>
        <p:nvSpPr>
          <p:cNvPr id="8" name="Rettangolo 7"/>
          <p:cNvSpPr/>
          <p:nvPr/>
        </p:nvSpPr>
        <p:spPr>
          <a:xfrm>
            <a:off x="2088109" y="3716316"/>
            <a:ext cx="9926471" cy="307777"/>
          </a:xfrm>
          <a:prstGeom prst="rect">
            <a:avLst/>
          </a:prstGeom>
        </p:spPr>
        <p:txBody>
          <a:bodyPr wrap="square">
            <a:spAutoFit/>
          </a:bodyPr>
          <a:lstStyle/>
          <a:p>
            <a:r>
              <a:rPr lang="it-IT" sz="1400" b="1" cap="small" dirty="0"/>
              <a:t>IIS </a:t>
            </a:r>
            <a:r>
              <a:rPr lang="it-IT" sz="1400" b="1" dirty="0"/>
              <a:t>ISTITUTO DI ISTRUZIONE </a:t>
            </a:r>
            <a:r>
              <a:rPr lang="it-IT" sz="1400" b="1" dirty="0" smtClean="0"/>
              <a:t>SUPERIORE “Bartolomeo </a:t>
            </a:r>
            <a:r>
              <a:rPr lang="it-IT" sz="1400" b="1" dirty="0"/>
              <a:t>Scappi” (Castel San Pietro Terme)</a:t>
            </a:r>
            <a:endParaRPr lang="it-IT" sz="1400" dirty="0"/>
          </a:p>
        </p:txBody>
      </p:sp>
      <p:sp>
        <p:nvSpPr>
          <p:cNvPr id="2" name="CasellaDiTesto 1"/>
          <p:cNvSpPr txBox="1"/>
          <p:nvPr/>
        </p:nvSpPr>
        <p:spPr>
          <a:xfrm>
            <a:off x="1651380" y="5921167"/>
            <a:ext cx="9676262" cy="800219"/>
          </a:xfrm>
          <a:prstGeom prst="rect">
            <a:avLst/>
          </a:prstGeom>
          <a:noFill/>
        </p:spPr>
        <p:txBody>
          <a:bodyPr wrap="square" rtlCol="0">
            <a:spAutoFit/>
          </a:bodyPr>
          <a:lstStyle/>
          <a:p>
            <a:r>
              <a:rPr lang="it-IT" sz="1400" b="1" noProof="1"/>
              <a:t>Incontri di formazione per Responsabili della Formalizzazione e Certificazione (RFC) ed Esperti di Processi Valutativi (EPV) della Regione Emilia </a:t>
            </a:r>
            <a:r>
              <a:rPr lang="it-IT" sz="1400" b="1" noProof="1" smtClean="0"/>
              <a:t>Romagna- </a:t>
            </a:r>
            <a:r>
              <a:rPr lang="it-IT" sz="1200" b="1" i="1" noProof="1" smtClean="0"/>
              <a:t>Maggio </a:t>
            </a:r>
            <a:r>
              <a:rPr lang="it-IT" sz="1200" b="1" i="1" noProof="1"/>
              <a:t>2014</a:t>
            </a:r>
          </a:p>
          <a:p>
            <a:endParaRPr lang="it-IT" dirty="0"/>
          </a:p>
        </p:txBody>
      </p:sp>
    </p:spTree>
    <p:extLst>
      <p:ext uri="{BB962C8B-B14F-4D97-AF65-F5344CB8AC3E}">
        <p14:creationId xmlns:p14="http://schemas.microsoft.com/office/powerpoint/2010/main" val="1104307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altLang="it-IT" sz="2400" b="1" dirty="0">
                <a:cs typeface="Arial" charset="0"/>
              </a:rPr>
              <a:t>La Commissione si istituisce e prepara </a:t>
            </a:r>
            <a:r>
              <a:rPr lang="it-IT" altLang="it-IT" sz="2400" b="1" dirty="0" smtClean="0">
                <a:cs typeface="Arial" charset="0"/>
              </a:rPr>
              <a:t>l’esame/2</a:t>
            </a:r>
            <a:endParaRPr lang="it-IT" sz="2400" b="1" i="0" noProof="1">
              <a:solidFill>
                <a:schemeClr val="bg1"/>
              </a:solidFill>
            </a:endParaRPr>
          </a:p>
        </p:txBody>
      </p:sp>
      <p:sp>
        <p:nvSpPr>
          <p:cNvPr id="3" name="Segnaposto contenuto 2"/>
          <p:cNvSpPr>
            <a:spLocks noGrp="1"/>
          </p:cNvSpPr>
          <p:nvPr>
            <p:ph idx="1"/>
          </p:nvPr>
        </p:nvSpPr>
        <p:spPr>
          <a:xfrm>
            <a:off x="2681416" y="1602495"/>
            <a:ext cx="8837293" cy="3970214"/>
          </a:xfrm>
        </p:spPr>
        <p:txBody>
          <a:bodyPr>
            <a:noAutofit/>
          </a:bodyPr>
          <a:lstStyle/>
          <a:p>
            <a:pPr marL="0" indent="0">
              <a:lnSpc>
                <a:spcPct val="100000"/>
              </a:lnSpc>
              <a:spcBef>
                <a:spcPts val="300"/>
              </a:spcBef>
              <a:spcAft>
                <a:spcPts val="300"/>
              </a:spcAft>
              <a:buNone/>
              <a:defRPr/>
            </a:pPr>
            <a:r>
              <a:rPr lang="it-IT" b="1" dirty="0">
                <a:solidFill>
                  <a:schemeClr val="tx1"/>
                </a:solidFill>
                <a:ea typeface="BatangChe" panose="02030609000101010101" pitchFamily="49" charset="-127"/>
                <a:cs typeface="Arial" charset="0"/>
              </a:rPr>
              <a:t>Una volta </a:t>
            </a:r>
            <a:r>
              <a:rPr lang="it-IT" b="1" dirty="0" smtClean="0">
                <a:solidFill>
                  <a:schemeClr val="tx1"/>
                </a:solidFill>
                <a:ea typeface="BatangChe" panose="02030609000101010101" pitchFamily="49" charset="-127"/>
                <a:cs typeface="Arial" charset="0"/>
              </a:rPr>
              <a:t>istituita, </a:t>
            </a:r>
            <a:r>
              <a:rPr lang="it-IT" b="1" dirty="0">
                <a:solidFill>
                  <a:schemeClr val="tx1"/>
                </a:solidFill>
                <a:ea typeface="BatangChe" panose="02030609000101010101" pitchFamily="49" charset="-127"/>
                <a:cs typeface="Arial" charset="0"/>
              </a:rPr>
              <a:t>la </a:t>
            </a:r>
            <a:r>
              <a:rPr lang="it-IT" b="1" dirty="0" smtClean="0">
                <a:solidFill>
                  <a:schemeClr val="tx1"/>
                </a:solidFill>
                <a:ea typeface="BatangChe" panose="02030609000101010101" pitchFamily="49" charset="-127"/>
                <a:cs typeface="Arial" charset="0"/>
              </a:rPr>
              <a:t>Commissione </a:t>
            </a:r>
            <a:r>
              <a:rPr lang="it-IT" b="1" dirty="0">
                <a:solidFill>
                  <a:schemeClr val="tx1"/>
                </a:solidFill>
                <a:ea typeface="BatangChe" panose="02030609000101010101" pitchFamily="49" charset="-127"/>
                <a:cs typeface="Arial" charset="0"/>
              </a:rPr>
              <a:t>si riunisce per la riunione </a:t>
            </a:r>
            <a:r>
              <a:rPr lang="it-IT" b="1" u="sng" dirty="0" smtClean="0">
                <a:solidFill>
                  <a:schemeClr val="tx1"/>
                </a:solidFill>
                <a:ea typeface="BatangChe" panose="02030609000101010101" pitchFamily="49" charset="-127"/>
                <a:cs typeface="Arial" charset="0"/>
              </a:rPr>
              <a:t>preliminare</a:t>
            </a:r>
            <a:r>
              <a:rPr lang="it-IT" b="1" dirty="0" smtClean="0">
                <a:solidFill>
                  <a:schemeClr val="tx1"/>
                </a:solidFill>
                <a:ea typeface="BatangChe" panose="02030609000101010101" pitchFamily="49" charset="-127"/>
                <a:cs typeface="Arial" charset="0"/>
              </a:rPr>
              <a:t>.</a:t>
            </a:r>
          </a:p>
          <a:p>
            <a:pPr>
              <a:lnSpc>
                <a:spcPct val="100000"/>
              </a:lnSpc>
              <a:spcBef>
                <a:spcPts val="300"/>
              </a:spcBef>
              <a:spcAft>
                <a:spcPts val="300"/>
              </a:spcAft>
              <a:defRPr/>
            </a:pPr>
            <a:endParaRPr lang="it-IT" b="1" dirty="0" smtClean="0">
              <a:solidFill>
                <a:schemeClr val="tx1"/>
              </a:solidFill>
              <a:ea typeface="BatangChe" panose="02030609000101010101" pitchFamily="49" charset="-127"/>
              <a:cs typeface="Arial" charset="0"/>
            </a:endParaRPr>
          </a:p>
          <a:p>
            <a:pPr>
              <a:lnSpc>
                <a:spcPct val="100000"/>
              </a:lnSpc>
              <a:spcBef>
                <a:spcPts val="300"/>
              </a:spcBef>
              <a:spcAft>
                <a:spcPts val="300"/>
              </a:spcAft>
              <a:defRPr/>
            </a:pPr>
            <a:r>
              <a:rPr lang="it-IT" b="1" dirty="0" smtClean="0">
                <a:solidFill>
                  <a:schemeClr val="tx1"/>
                </a:solidFill>
                <a:ea typeface="BatangChe" panose="02030609000101010101" pitchFamily="49" charset="-127"/>
                <a:cs typeface="Arial" charset="0"/>
              </a:rPr>
              <a:t>In questa riunione i </a:t>
            </a:r>
            <a:r>
              <a:rPr lang="it-IT" b="1" dirty="0">
                <a:solidFill>
                  <a:schemeClr val="tx1"/>
                </a:solidFill>
                <a:ea typeface="BatangChe" panose="02030609000101010101" pitchFamily="49" charset="-127"/>
                <a:cs typeface="Arial" charset="0"/>
              </a:rPr>
              <a:t>due EPV, Gigi e Nadia e l’EAP/Q, Roberto, nominano Nadia come presidente  della commissione e </a:t>
            </a:r>
            <a:r>
              <a:rPr lang="it-IT" b="1" dirty="0" smtClean="0">
                <a:solidFill>
                  <a:schemeClr val="tx1"/>
                </a:solidFill>
                <a:ea typeface="BatangChe" panose="02030609000101010101" pitchFamily="49" charset="-127"/>
                <a:cs typeface="Arial" charset="0"/>
              </a:rPr>
              <a:t>cominciano a lavorare per preparare l’esame.</a:t>
            </a:r>
          </a:p>
          <a:p>
            <a:pPr>
              <a:lnSpc>
                <a:spcPct val="100000"/>
              </a:lnSpc>
              <a:spcBef>
                <a:spcPts val="300"/>
              </a:spcBef>
              <a:spcAft>
                <a:spcPts val="300"/>
              </a:spcAft>
              <a:defRPr/>
            </a:pPr>
            <a:endParaRPr lang="it-IT" b="1" dirty="0">
              <a:solidFill>
                <a:schemeClr val="tx1"/>
              </a:solidFill>
              <a:ea typeface="BatangChe" panose="02030609000101010101" pitchFamily="49" charset="-127"/>
              <a:cs typeface="Arial" charset="0"/>
            </a:endParaRPr>
          </a:p>
          <a:p>
            <a:pPr algn="just">
              <a:lnSpc>
                <a:spcPct val="100000"/>
              </a:lnSpc>
              <a:spcBef>
                <a:spcPts val="300"/>
              </a:spcBef>
              <a:spcAft>
                <a:spcPts val="300"/>
              </a:spcAft>
              <a:defRPr/>
            </a:pPr>
            <a:r>
              <a:rPr lang="it-IT" b="1" dirty="0" smtClean="0">
                <a:solidFill>
                  <a:schemeClr val="tx1"/>
                </a:solidFill>
                <a:ea typeface="BatangChe" panose="02030609000101010101" pitchFamily="49" charset="-127"/>
                <a:cs typeface="Arial" charset="0"/>
              </a:rPr>
              <a:t>Esaminano i </a:t>
            </a:r>
            <a:r>
              <a:rPr lang="it-IT" b="1" dirty="0">
                <a:solidFill>
                  <a:schemeClr val="tx1"/>
                </a:solidFill>
                <a:ea typeface="BatangChe" panose="02030609000101010101" pitchFamily="49" charset="-127"/>
                <a:cs typeface="Arial" charset="0"/>
              </a:rPr>
              <a:t>documenti </a:t>
            </a:r>
            <a:r>
              <a:rPr lang="it-IT" b="1" dirty="0" smtClean="0">
                <a:solidFill>
                  <a:schemeClr val="tx1"/>
                </a:solidFill>
                <a:ea typeface="BatangChe" panose="02030609000101010101" pitchFamily="49" charset="-127"/>
                <a:cs typeface="Arial" charset="0"/>
              </a:rPr>
              <a:t>utili – </a:t>
            </a:r>
            <a:r>
              <a:rPr lang="it-IT" b="1" dirty="0">
                <a:solidFill>
                  <a:schemeClr val="tx1"/>
                </a:solidFill>
                <a:ea typeface="BatangChe" panose="02030609000101010101" pitchFamily="49" charset="-127"/>
                <a:cs typeface="Arial" charset="0"/>
              </a:rPr>
              <a:t>Standard professionali della qualifica di Operatore della ristorazione,  Standard formativi minimi relativi alle competenze  di base per le qualifiche triennali, alcuni Dossier delle evidenze per acquisire informazioni sulle prove di verifiche realizzate durante il </a:t>
            </a:r>
            <a:r>
              <a:rPr lang="it-IT" b="1" dirty="0" smtClean="0">
                <a:solidFill>
                  <a:schemeClr val="tx1"/>
                </a:solidFill>
                <a:ea typeface="BatangChe" panose="02030609000101010101" pitchFamily="49" charset="-127"/>
                <a:cs typeface="Arial" charset="0"/>
              </a:rPr>
              <a:t>percorso, documenti </a:t>
            </a:r>
            <a:r>
              <a:rPr lang="it-IT" b="1" dirty="0">
                <a:solidFill>
                  <a:schemeClr val="tx1"/>
                </a:solidFill>
                <a:ea typeface="BatangChe" panose="02030609000101010101" pitchFamily="49" charset="-127"/>
                <a:cs typeface="Arial" charset="0"/>
              </a:rPr>
              <a:t>di Valutazione delle </a:t>
            </a:r>
            <a:r>
              <a:rPr lang="it-IT" b="1" dirty="0" smtClean="0">
                <a:solidFill>
                  <a:schemeClr val="tx1"/>
                </a:solidFill>
                <a:ea typeface="BatangChe" panose="02030609000101010101" pitchFamily="49" charset="-127"/>
                <a:cs typeface="Arial" charset="0"/>
              </a:rPr>
              <a:t>evidenze di tutti gli allievi, relazione e </a:t>
            </a:r>
            <a:r>
              <a:rPr lang="it-IT" b="1" dirty="0">
                <a:solidFill>
                  <a:schemeClr val="tx1"/>
                </a:solidFill>
                <a:ea typeface="BatangChe" panose="02030609000101010101" pitchFamily="49" charset="-127"/>
                <a:cs typeface="Arial" charset="0"/>
              </a:rPr>
              <a:t>PEI </a:t>
            </a:r>
            <a:r>
              <a:rPr lang="it-IT" b="1" dirty="0" smtClean="0">
                <a:solidFill>
                  <a:schemeClr val="tx1"/>
                </a:solidFill>
                <a:ea typeface="BatangChe" panose="02030609000101010101" pitchFamily="49" charset="-127"/>
                <a:cs typeface="Arial" charset="0"/>
              </a:rPr>
              <a:t>differenziato di Anna, </a:t>
            </a:r>
            <a:r>
              <a:rPr lang="it-IT" b="1" dirty="0">
                <a:solidFill>
                  <a:schemeClr val="tx1"/>
                </a:solidFill>
                <a:ea typeface="BatangChe" panose="02030609000101010101" pitchFamily="49" charset="-127"/>
                <a:cs typeface="Arial" charset="0"/>
              </a:rPr>
              <a:t>PDP di </a:t>
            </a:r>
            <a:r>
              <a:rPr lang="it-IT" b="1" dirty="0" smtClean="0">
                <a:solidFill>
                  <a:schemeClr val="tx1"/>
                </a:solidFill>
                <a:ea typeface="BatangChe" panose="02030609000101010101" pitchFamily="49" charset="-127"/>
                <a:cs typeface="Arial" charset="0"/>
              </a:rPr>
              <a:t>Daniele.</a:t>
            </a:r>
          </a:p>
          <a:p>
            <a:pPr algn="just">
              <a:lnSpc>
                <a:spcPct val="100000"/>
              </a:lnSpc>
              <a:spcBef>
                <a:spcPts val="300"/>
              </a:spcBef>
              <a:spcAft>
                <a:spcPts val="300"/>
              </a:spcAft>
              <a:defRPr/>
            </a:pPr>
            <a:endParaRPr lang="it-IT" b="1" dirty="0">
              <a:solidFill>
                <a:schemeClr val="tx1"/>
              </a:solidFill>
              <a:ea typeface="BatangChe" panose="02030609000101010101" pitchFamily="49" charset="-127"/>
              <a:cs typeface="Arial" charset="0"/>
            </a:endParaRPr>
          </a:p>
          <a:p>
            <a:pPr algn="just">
              <a:lnSpc>
                <a:spcPct val="100000"/>
              </a:lnSpc>
              <a:spcBef>
                <a:spcPts val="300"/>
              </a:spcBef>
              <a:spcAft>
                <a:spcPts val="300"/>
              </a:spcAft>
              <a:defRPr/>
            </a:pPr>
            <a:r>
              <a:rPr lang="it-IT" b="1" dirty="0" smtClean="0">
                <a:solidFill>
                  <a:schemeClr val="tx1"/>
                </a:solidFill>
                <a:ea typeface="BatangChe" panose="02030609000101010101" pitchFamily="49" charset="-127"/>
                <a:cs typeface="Arial" charset="0"/>
              </a:rPr>
              <a:t>Prendono </a:t>
            </a:r>
            <a:r>
              <a:rPr lang="it-IT" b="1" dirty="0">
                <a:solidFill>
                  <a:schemeClr val="tx1"/>
                </a:solidFill>
                <a:ea typeface="BatangChe" panose="02030609000101010101" pitchFamily="49" charset="-127"/>
                <a:cs typeface="Arial" charset="0"/>
              </a:rPr>
              <a:t>visione delle attrezzature disponibili nel laboratorio di cucina e nella sala.</a:t>
            </a:r>
          </a:p>
          <a:p>
            <a:pPr>
              <a:lnSpc>
                <a:spcPct val="100000"/>
              </a:lnSpc>
              <a:spcBef>
                <a:spcPts val="300"/>
              </a:spcBef>
              <a:spcAft>
                <a:spcPts val="300"/>
              </a:spcAft>
            </a:pPr>
            <a:endParaRPr lang="it-IT" b="1" noProof="1">
              <a:solidFill>
                <a:schemeClr val="tx1"/>
              </a:solidFill>
              <a:ea typeface="BatangChe" panose="02030609000101010101" pitchFamily="49" charset="-127"/>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10</a:t>
            </a:fld>
            <a:endParaRPr lang="en-US"/>
          </a:p>
        </p:txBody>
      </p:sp>
    </p:spTree>
    <p:extLst>
      <p:ext uri="{BB962C8B-B14F-4D97-AF65-F5344CB8AC3E}">
        <p14:creationId xmlns:p14="http://schemas.microsoft.com/office/powerpoint/2010/main" val="35960473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altLang="it-IT" sz="2400" b="1" dirty="0">
                <a:cs typeface="Arial" charset="0"/>
              </a:rPr>
              <a:t>La Commissione si istituisce e prepara </a:t>
            </a:r>
            <a:r>
              <a:rPr lang="it-IT" altLang="it-IT" sz="2400" b="1" dirty="0" smtClean="0">
                <a:cs typeface="Arial" charset="0"/>
              </a:rPr>
              <a:t>l’esame/3</a:t>
            </a:r>
            <a:endParaRPr lang="it-IT" sz="2400" b="1" i="0" noProof="1">
              <a:solidFill>
                <a:schemeClr val="bg1"/>
              </a:solidFill>
            </a:endParaRPr>
          </a:p>
        </p:txBody>
      </p:sp>
      <p:sp>
        <p:nvSpPr>
          <p:cNvPr id="3" name="Segnaposto contenuto 2"/>
          <p:cNvSpPr>
            <a:spLocks noGrp="1"/>
          </p:cNvSpPr>
          <p:nvPr>
            <p:ph idx="1"/>
          </p:nvPr>
        </p:nvSpPr>
        <p:spPr>
          <a:xfrm>
            <a:off x="2903838" y="1478925"/>
            <a:ext cx="8614871" cy="3970214"/>
          </a:xfrm>
        </p:spPr>
        <p:txBody>
          <a:bodyPr>
            <a:noAutofit/>
          </a:bodyPr>
          <a:lstStyle/>
          <a:p>
            <a:pPr marL="0" indent="0">
              <a:lnSpc>
                <a:spcPct val="100000"/>
              </a:lnSpc>
              <a:spcBef>
                <a:spcPts val="300"/>
              </a:spcBef>
              <a:spcAft>
                <a:spcPts val="300"/>
              </a:spcAft>
              <a:buNone/>
              <a:defRPr/>
            </a:pPr>
            <a:r>
              <a:rPr lang="it-IT" b="1" dirty="0" smtClean="0">
                <a:solidFill>
                  <a:schemeClr val="tx1"/>
                </a:solidFill>
                <a:cs typeface="Arial" charset="0"/>
              </a:rPr>
              <a:t>La </a:t>
            </a:r>
            <a:r>
              <a:rPr lang="it-IT" b="1" dirty="0">
                <a:solidFill>
                  <a:schemeClr val="tx1"/>
                </a:solidFill>
                <a:cs typeface="Arial" charset="0"/>
              </a:rPr>
              <a:t>commissione </a:t>
            </a:r>
            <a:r>
              <a:rPr lang="it-IT" b="1" dirty="0" smtClean="0">
                <a:solidFill>
                  <a:schemeClr val="tx1"/>
                </a:solidFill>
                <a:cs typeface="Arial" charset="0"/>
              </a:rPr>
              <a:t>continua a lavorare:</a:t>
            </a:r>
            <a:endParaRPr lang="it-IT" b="1" dirty="0">
              <a:solidFill>
                <a:schemeClr val="tx1"/>
              </a:solidFill>
              <a:cs typeface="Arial" charset="0"/>
            </a:endParaRPr>
          </a:p>
          <a:p>
            <a:pPr>
              <a:lnSpc>
                <a:spcPct val="100000"/>
              </a:lnSpc>
              <a:spcBef>
                <a:spcPts val="300"/>
              </a:spcBef>
              <a:spcAft>
                <a:spcPts val="300"/>
              </a:spcAft>
              <a:defRPr/>
            </a:pPr>
            <a:endParaRPr lang="it-IT" b="1" dirty="0">
              <a:solidFill>
                <a:schemeClr val="tx1"/>
              </a:solidFill>
              <a:cs typeface="Arial" charset="0"/>
            </a:endParaRPr>
          </a:p>
          <a:p>
            <a:pPr marL="180975" indent="-180975" algn="just">
              <a:lnSpc>
                <a:spcPct val="100000"/>
              </a:lnSpc>
              <a:spcBef>
                <a:spcPts val="300"/>
              </a:spcBef>
              <a:spcAft>
                <a:spcPts val="300"/>
              </a:spcAft>
              <a:buFontTx/>
              <a:buChar char="-"/>
              <a:defRPr/>
            </a:pPr>
            <a:r>
              <a:rPr lang="it-IT" b="1" dirty="0">
                <a:solidFill>
                  <a:schemeClr val="tx1"/>
                </a:solidFill>
                <a:cs typeface="Arial" charset="0"/>
              </a:rPr>
              <a:t>sulla base dei diversi elementi esaminati i commissari elaborano la progettazione  delle prove: oltre alla prova pratica ed al colloquio scelgono di elaborare una prova scritta per l’accertamento della competenza storico, socio-economica. Definiscono oggetto, modalità di svolgimento, criteri e modalità di valutazione. Elaborano anche gli strumenti di osservazione e valutazione. Prefigurano e predispongono anche i tempi e gli strumenti ed i supporti compensativi coerenti con il PDP di Daniele.</a:t>
            </a:r>
          </a:p>
          <a:p>
            <a:pPr marL="180975" indent="-180975" algn="just">
              <a:lnSpc>
                <a:spcPct val="100000"/>
              </a:lnSpc>
              <a:spcBef>
                <a:spcPts val="300"/>
              </a:spcBef>
              <a:spcAft>
                <a:spcPts val="300"/>
              </a:spcAft>
              <a:buFontTx/>
              <a:buChar char="-"/>
              <a:defRPr/>
            </a:pPr>
            <a:endParaRPr lang="it-IT" b="1" dirty="0">
              <a:solidFill>
                <a:schemeClr val="tx1"/>
              </a:solidFill>
              <a:cs typeface="Arial" charset="0"/>
            </a:endParaRPr>
          </a:p>
          <a:p>
            <a:pPr marL="180975" indent="-180975" algn="just">
              <a:lnSpc>
                <a:spcPct val="100000"/>
              </a:lnSpc>
              <a:spcBef>
                <a:spcPts val="300"/>
              </a:spcBef>
              <a:spcAft>
                <a:spcPts val="300"/>
              </a:spcAft>
              <a:buFontTx/>
              <a:buChar char="-"/>
              <a:defRPr/>
            </a:pPr>
            <a:r>
              <a:rPr lang="it-IT" b="1" dirty="0">
                <a:solidFill>
                  <a:schemeClr val="tx1"/>
                </a:solidFill>
                <a:cs typeface="Arial" charset="0"/>
              </a:rPr>
              <a:t>con il supporto dell’insegnante di sostegno di  Anna i commissari definiscono gli obiettivi e le modalità di accertamento specifiche: decidono sia opportuno farla partecipare solo alla parte di prova pratica relativa alla cucina servizio di sala realizzata dagli altri candidati, utilizzando criteri e modalità di valutazione differenziati. L’obiettivo è il rilascio di una Scheda Capacità e Conoscenze.</a:t>
            </a:r>
          </a:p>
          <a:p>
            <a:pPr>
              <a:lnSpc>
                <a:spcPct val="100000"/>
              </a:lnSpc>
              <a:spcBef>
                <a:spcPts val="300"/>
              </a:spcBef>
              <a:spcAft>
                <a:spcPts val="300"/>
              </a:spcAft>
            </a:pPr>
            <a:endParaRPr lang="it-IT" b="1" dirty="0" smtClean="0">
              <a:solidFill>
                <a:schemeClr val="tx1"/>
              </a:solidFill>
            </a:endParaRPr>
          </a:p>
          <a:p>
            <a:pPr>
              <a:lnSpc>
                <a:spcPct val="100000"/>
              </a:lnSpc>
              <a:spcBef>
                <a:spcPts val="300"/>
              </a:spcBef>
              <a:spcAft>
                <a:spcPts val="300"/>
              </a:spcAft>
            </a:pPr>
            <a:endParaRPr lang="it-IT" b="1" dirty="0" smtClean="0">
              <a:solidFill>
                <a:schemeClr val="tx1"/>
              </a:solidFill>
            </a:endParaRPr>
          </a:p>
          <a:p>
            <a:pPr>
              <a:lnSpc>
                <a:spcPct val="100000"/>
              </a:lnSpc>
              <a:spcBef>
                <a:spcPts val="300"/>
              </a:spcBef>
              <a:spcAft>
                <a:spcPts val="300"/>
              </a:spcAft>
            </a:pPr>
            <a:endParaRPr lang="it-IT" b="1" noProof="1">
              <a:solidFill>
                <a:schemeClr val="tx1"/>
              </a:solidFill>
            </a:endParaRPr>
          </a:p>
          <a:p>
            <a:pPr>
              <a:lnSpc>
                <a:spcPct val="100000"/>
              </a:lnSpc>
              <a:spcBef>
                <a:spcPts val="300"/>
              </a:spcBef>
              <a:spcAft>
                <a:spcPts val="300"/>
              </a:spcAft>
            </a:pPr>
            <a:endParaRPr lang="it-IT" b="1" dirty="0">
              <a:solidFill>
                <a:schemeClr val="tx1"/>
              </a:solidFill>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11</a:t>
            </a:fld>
            <a:endParaRPr lang="en-US"/>
          </a:p>
        </p:txBody>
      </p:sp>
    </p:spTree>
    <p:extLst>
      <p:ext uri="{BB962C8B-B14F-4D97-AF65-F5344CB8AC3E}">
        <p14:creationId xmlns:p14="http://schemas.microsoft.com/office/powerpoint/2010/main" val="2704464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altLang="it-IT" sz="2400" b="1" dirty="0">
                <a:cs typeface="Arial" charset="0"/>
              </a:rPr>
              <a:t>La Commissione si istituisce e prepara </a:t>
            </a:r>
            <a:r>
              <a:rPr lang="it-IT" altLang="it-IT" sz="2400" b="1" dirty="0" smtClean="0">
                <a:cs typeface="Arial" charset="0"/>
              </a:rPr>
              <a:t>l’esame/4</a:t>
            </a:r>
            <a:endParaRPr lang="it-IT" sz="2400" b="1" i="0" noProof="1">
              <a:solidFill>
                <a:schemeClr val="bg1"/>
              </a:solidFill>
            </a:endParaRPr>
          </a:p>
        </p:txBody>
      </p:sp>
      <p:sp>
        <p:nvSpPr>
          <p:cNvPr id="3" name="Segnaposto contenuto 2"/>
          <p:cNvSpPr>
            <a:spLocks noGrp="1"/>
          </p:cNvSpPr>
          <p:nvPr>
            <p:ph idx="1"/>
          </p:nvPr>
        </p:nvSpPr>
        <p:spPr>
          <a:xfrm>
            <a:off x="2570205" y="1184388"/>
            <a:ext cx="8864708" cy="3970214"/>
          </a:xfrm>
        </p:spPr>
        <p:txBody>
          <a:bodyPr>
            <a:noAutofit/>
          </a:bodyPr>
          <a:lstStyle/>
          <a:p>
            <a:pPr marL="0" indent="0">
              <a:lnSpc>
                <a:spcPct val="100000"/>
              </a:lnSpc>
              <a:spcBef>
                <a:spcPts val="300"/>
              </a:spcBef>
              <a:spcAft>
                <a:spcPts val="300"/>
              </a:spcAft>
              <a:buNone/>
              <a:defRPr/>
            </a:pPr>
            <a:r>
              <a:rPr lang="it-IT" sz="1700" b="1" dirty="0">
                <a:solidFill>
                  <a:schemeClr val="tx1"/>
                </a:solidFill>
                <a:cs typeface="Arial" charset="0"/>
              </a:rPr>
              <a:t>Alcune delle scelte della nostra commissione…</a:t>
            </a:r>
          </a:p>
          <a:p>
            <a:pPr marL="180975" indent="-180975">
              <a:lnSpc>
                <a:spcPct val="100000"/>
              </a:lnSpc>
              <a:spcBef>
                <a:spcPts val="300"/>
              </a:spcBef>
              <a:spcAft>
                <a:spcPts val="300"/>
              </a:spcAft>
              <a:buFontTx/>
              <a:buChar char="-"/>
              <a:defRPr/>
            </a:pPr>
            <a:r>
              <a:rPr lang="it-IT" sz="1700" b="1" dirty="0">
                <a:solidFill>
                  <a:schemeClr val="tx1"/>
                </a:solidFill>
                <a:cs typeface="Arial" charset="0"/>
              </a:rPr>
              <a:t>Prova pratica: </a:t>
            </a:r>
            <a:r>
              <a:rPr lang="it-IT" sz="1700" b="1" dirty="0" smtClean="0">
                <a:solidFill>
                  <a:schemeClr val="tx1"/>
                </a:solidFill>
                <a:cs typeface="Arial" charset="0"/>
              </a:rPr>
              <a:t>l’oggetto </a:t>
            </a:r>
            <a:r>
              <a:rPr lang="it-IT" sz="1700" b="1" dirty="0">
                <a:solidFill>
                  <a:schemeClr val="tx1"/>
                </a:solidFill>
                <a:cs typeface="Arial" charset="0"/>
              </a:rPr>
              <a:t>della prova è una simulazione da realizzarsi a livello di gruppo, che si svolge prima nel laboratorio di cucina poi nella sala.  Nella realizzazione della prova pratica saranno osservate e valutate le competenze di base: linguistica, matematica, scientifico – tecnologica.</a:t>
            </a:r>
          </a:p>
          <a:p>
            <a:pPr marL="185738" indent="0">
              <a:lnSpc>
                <a:spcPct val="100000"/>
              </a:lnSpc>
              <a:spcBef>
                <a:spcPts val="300"/>
              </a:spcBef>
              <a:spcAft>
                <a:spcPts val="300"/>
              </a:spcAft>
              <a:buNone/>
              <a:defRPr/>
            </a:pPr>
            <a:r>
              <a:rPr lang="it-IT" sz="1700" b="1" dirty="0">
                <a:solidFill>
                  <a:schemeClr val="tx1"/>
                </a:solidFill>
                <a:cs typeface="Arial" charset="0"/>
              </a:rPr>
              <a:t>È prevista la presenza di un tecnico di laboratorio al fine di facilitare l’operatività e garantire la sicurezza delle attività.</a:t>
            </a:r>
          </a:p>
          <a:p>
            <a:pPr marL="185738" indent="0">
              <a:lnSpc>
                <a:spcPct val="100000"/>
              </a:lnSpc>
              <a:spcBef>
                <a:spcPts val="300"/>
              </a:spcBef>
              <a:spcAft>
                <a:spcPts val="300"/>
              </a:spcAft>
              <a:defRPr/>
            </a:pPr>
            <a:endParaRPr lang="it-IT" sz="1000" b="1" dirty="0">
              <a:solidFill>
                <a:schemeClr val="tx1"/>
              </a:solidFill>
              <a:cs typeface="Arial" charset="0"/>
            </a:endParaRPr>
          </a:p>
          <a:p>
            <a:pPr marL="185738" indent="0">
              <a:lnSpc>
                <a:spcPct val="100000"/>
              </a:lnSpc>
              <a:spcBef>
                <a:spcPts val="300"/>
              </a:spcBef>
              <a:spcAft>
                <a:spcPts val="300"/>
              </a:spcAft>
              <a:buNone/>
              <a:defRPr/>
            </a:pPr>
            <a:r>
              <a:rPr lang="it-IT" sz="1700" b="1" dirty="0">
                <a:solidFill>
                  <a:schemeClr val="tx1"/>
                </a:solidFill>
                <a:cs typeface="Arial" charset="0"/>
              </a:rPr>
              <a:t>La commissione predispone un testo di descrizione della situazione di simulazione in termini di oggetto, durata, materiali e strumenti a disposizione, prestazione richiesta. </a:t>
            </a:r>
          </a:p>
          <a:p>
            <a:pPr marL="185738" indent="0">
              <a:lnSpc>
                <a:spcPct val="100000"/>
              </a:lnSpc>
              <a:spcBef>
                <a:spcPts val="300"/>
              </a:spcBef>
              <a:spcAft>
                <a:spcPts val="300"/>
              </a:spcAft>
              <a:defRPr/>
            </a:pPr>
            <a:endParaRPr lang="it-IT" sz="1000" b="1" dirty="0">
              <a:solidFill>
                <a:schemeClr val="tx1"/>
              </a:solidFill>
              <a:cs typeface="Arial" charset="0"/>
            </a:endParaRPr>
          </a:p>
          <a:p>
            <a:pPr marL="185738" indent="0">
              <a:lnSpc>
                <a:spcPct val="100000"/>
              </a:lnSpc>
              <a:spcBef>
                <a:spcPts val="300"/>
              </a:spcBef>
              <a:spcAft>
                <a:spcPts val="300"/>
              </a:spcAft>
              <a:buNone/>
              <a:defRPr/>
            </a:pPr>
            <a:r>
              <a:rPr lang="it-IT" sz="1700" b="1" dirty="0">
                <a:solidFill>
                  <a:schemeClr val="tx1"/>
                </a:solidFill>
                <a:cs typeface="Arial" charset="0"/>
              </a:rPr>
              <a:t>Il testo viene registrato per essere fornito a Daniele in formato coerente con gli strumenti ed i supporti compensativi di cui ha beneficiato nel percorso formativo in relazione al suo PDP. </a:t>
            </a:r>
          </a:p>
          <a:p>
            <a:pPr marL="185738" indent="0">
              <a:lnSpc>
                <a:spcPct val="100000"/>
              </a:lnSpc>
              <a:spcBef>
                <a:spcPts val="300"/>
              </a:spcBef>
              <a:spcAft>
                <a:spcPts val="300"/>
              </a:spcAft>
              <a:buNone/>
              <a:defRPr/>
            </a:pPr>
            <a:r>
              <a:rPr lang="it-IT" sz="1700" b="1" dirty="0">
                <a:solidFill>
                  <a:schemeClr val="tx1"/>
                </a:solidFill>
                <a:cs typeface="Arial" charset="0"/>
              </a:rPr>
              <a:t>Per Anna le istruzioni, che le sono illustrate dall’insegnante di sostegno, prevedono una prestazione che si limita all’attività di cucina ai fini dell’Accertamento ma che prevede comunque la sua presenza durante l’intera prova così da poterne seguire i lavori, insieme al resto del </a:t>
            </a:r>
            <a:r>
              <a:rPr lang="it-IT" sz="1700" b="1" dirty="0" smtClean="0">
                <a:solidFill>
                  <a:schemeClr val="tx1"/>
                </a:solidFill>
                <a:cs typeface="Arial" charset="0"/>
              </a:rPr>
              <a:t>gruppo, </a:t>
            </a:r>
            <a:r>
              <a:rPr lang="it-IT" sz="1700" b="1" dirty="0">
                <a:solidFill>
                  <a:schemeClr val="tx1"/>
                </a:solidFill>
                <a:cs typeface="Arial" charset="0"/>
              </a:rPr>
              <a:t>fino alla fine.</a:t>
            </a:r>
          </a:p>
          <a:p>
            <a:pPr>
              <a:lnSpc>
                <a:spcPct val="100000"/>
              </a:lnSpc>
              <a:spcBef>
                <a:spcPts val="300"/>
              </a:spcBef>
              <a:spcAft>
                <a:spcPts val="300"/>
              </a:spcAft>
            </a:pPr>
            <a:endParaRPr lang="it-IT" sz="1700" b="1" dirty="0">
              <a:solidFill>
                <a:schemeClr val="tx1"/>
              </a:solidFill>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12</a:t>
            </a:fld>
            <a:endParaRPr lang="en-US"/>
          </a:p>
        </p:txBody>
      </p:sp>
    </p:spTree>
    <p:extLst>
      <p:ext uri="{BB962C8B-B14F-4D97-AF65-F5344CB8AC3E}">
        <p14:creationId xmlns:p14="http://schemas.microsoft.com/office/powerpoint/2010/main" val="23087780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altLang="it-IT" sz="2400" b="1" dirty="0" smtClean="0">
                <a:cs typeface="Arial" charset="0"/>
              </a:rPr>
              <a:t>La Commissione si istituisce e prepara l’esame/5</a:t>
            </a:r>
            <a:endParaRPr lang="it-IT" sz="2400" b="1" i="0" noProof="1">
              <a:solidFill>
                <a:schemeClr val="bg1"/>
              </a:solidFill>
            </a:endParaRPr>
          </a:p>
        </p:txBody>
      </p:sp>
      <p:sp>
        <p:nvSpPr>
          <p:cNvPr id="3" name="Segnaposto contenuto 2"/>
          <p:cNvSpPr>
            <a:spLocks noGrp="1"/>
          </p:cNvSpPr>
          <p:nvPr>
            <p:ph idx="1"/>
          </p:nvPr>
        </p:nvSpPr>
        <p:spPr>
          <a:xfrm>
            <a:off x="2594919" y="1343006"/>
            <a:ext cx="8936146" cy="3970214"/>
          </a:xfrm>
        </p:spPr>
        <p:txBody>
          <a:bodyPr>
            <a:noAutofit/>
          </a:bodyPr>
          <a:lstStyle/>
          <a:p>
            <a:pPr marL="0"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Segoe UI" panose="020B0502040204020203" pitchFamily="34" charset="0"/>
              </a:rPr>
              <a:t>Altre </a:t>
            </a:r>
            <a:r>
              <a:rPr lang="it-IT" b="1" dirty="0">
                <a:solidFill>
                  <a:schemeClr val="tx1"/>
                </a:solidFill>
                <a:latin typeface="Segoe UI" panose="020B0502040204020203" pitchFamily="34" charset="0"/>
                <a:cs typeface="Segoe UI" panose="020B0502040204020203" pitchFamily="34" charset="0"/>
              </a:rPr>
              <a:t>scelte della nostra commissione…</a:t>
            </a:r>
          </a:p>
          <a:p>
            <a:pPr marL="180975" indent="-180975">
              <a:lnSpc>
                <a:spcPct val="100000"/>
              </a:lnSpc>
              <a:spcBef>
                <a:spcPts val="300"/>
              </a:spcBef>
              <a:spcAft>
                <a:spcPts val="300"/>
              </a:spcAft>
              <a:defRPr/>
            </a:pPr>
            <a:endParaRPr lang="it-IT" b="1" dirty="0">
              <a:solidFill>
                <a:schemeClr val="tx1"/>
              </a:solidFill>
              <a:latin typeface="Segoe UI" panose="020B0502040204020203" pitchFamily="34" charset="0"/>
              <a:cs typeface="Segoe UI" panose="020B0502040204020203" pitchFamily="34" charset="0"/>
            </a:endParaRPr>
          </a:p>
          <a:p>
            <a:pPr>
              <a:lnSpc>
                <a:spcPct val="100000"/>
              </a:lnSpc>
              <a:spcBef>
                <a:spcPts val="300"/>
              </a:spcBef>
              <a:spcAft>
                <a:spcPts val="300"/>
              </a:spcAft>
              <a:tabLst>
                <a:tab pos="0" algn="l"/>
              </a:tabLst>
              <a:defRPr/>
            </a:pPr>
            <a:r>
              <a:rPr lang="it-IT" b="1" dirty="0" smtClean="0">
                <a:solidFill>
                  <a:schemeClr val="tx1"/>
                </a:solidFill>
                <a:latin typeface="Segoe UI" panose="020B0502040204020203" pitchFamily="34" charset="0"/>
                <a:cs typeface="Segoe UI" panose="020B0502040204020203" pitchFamily="34" charset="0"/>
              </a:rPr>
              <a:t>I commissari concordano </a:t>
            </a:r>
            <a:r>
              <a:rPr lang="it-IT" b="1" dirty="0">
                <a:solidFill>
                  <a:schemeClr val="tx1"/>
                </a:solidFill>
                <a:latin typeface="Segoe UI" panose="020B0502040204020203" pitchFamily="34" charset="0"/>
                <a:cs typeface="Segoe UI" panose="020B0502040204020203" pitchFamily="34" charset="0"/>
              </a:rPr>
              <a:t>di osservare e quindi valutare</a:t>
            </a:r>
          </a:p>
          <a:p>
            <a:pPr marL="630238" indent="-185738">
              <a:lnSpc>
                <a:spcPct val="100000"/>
              </a:lnSpc>
              <a:spcBef>
                <a:spcPts val="300"/>
              </a:spcBef>
              <a:spcAft>
                <a:spcPts val="300"/>
              </a:spcAft>
              <a:buFont typeface="Arial" panose="020B0604020202020204" pitchFamily="34" charset="0"/>
              <a:buChar char="•"/>
              <a:tabLst>
                <a:tab pos="0" algn="l"/>
              </a:tabLst>
              <a:defRPr/>
            </a:pPr>
            <a:r>
              <a:rPr lang="it-IT" b="1" dirty="0">
                <a:solidFill>
                  <a:schemeClr val="tx1"/>
                </a:solidFill>
                <a:latin typeface="Segoe UI" panose="020B0502040204020203" pitchFamily="34" charset="0"/>
                <a:cs typeface="Segoe UI" panose="020B0502040204020203" pitchFamily="34" charset="0"/>
              </a:rPr>
              <a:t>«cosa» verrà realizzato, specificando anche che risultato si attendono (es.: quali piatti devono essere preparati e che caratteristiche devono presentare);</a:t>
            </a:r>
          </a:p>
          <a:p>
            <a:pPr marL="630238" indent="-185738">
              <a:lnSpc>
                <a:spcPct val="100000"/>
              </a:lnSpc>
              <a:spcBef>
                <a:spcPts val="300"/>
              </a:spcBef>
              <a:spcAft>
                <a:spcPts val="300"/>
              </a:spcAft>
              <a:buFont typeface="Arial" panose="020B0604020202020204" pitchFamily="34" charset="0"/>
              <a:buChar char="•"/>
              <a:tabLst>
                <a:tab pos="0" algn="l"/>
              </a:tabLst>
              <a:defRPr/>
            </a:pPr>
            <a:r>
              <a:rPr lang="it-IT" b="1" dirty="0">
                <a:solidFill>
                  <a:schemeClr val="tx1"/>
                </a:solidFill>
                <a:latin typeface="Segoe UI" panose="020B0502040204020203" pitchFamily="34" charset="0"/>
                <a:cs typeface="Segoe UI" panose="020B0502040204020203" pitchFamily="34" charset="0"/>
              </a:rPr>
              <a:t>«come» verrà realizzato, specificando quali modalità devono essere adottate (es.: quali comportamenti devono essere adottati e che caratteristiche devono presentare).</a:t>
            </a:r>
            <a:endParaRPr lang="it-IT" b="1" i="1" dirty="0">
              <a:solidFill>
                <a:schemeClr val="tx1"/>
              </a:solidFill>
              <a:latin typeface="Segoe UI" panose="020B0502040204020203" pitchFamily="34" charset="0"/>
              <a:cs typeface="Segoe UI" panose="020B0502040204020203" pitchFamily="34" charset="0"/>
            </a:endParaRPr>
          </a:p>
          <a:p>
            <a:pPr marL="358775"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Segoe UI" panose="020B0502040204020203" pitchFamily="34" charset="0"/>
              </a:rPr>
              <a:t>Per </a:t>
            </a:r>
            <a:r>
              <a:rPr lang="it-IT" b="1" dirty="0">
                <a:solidFill>
                  <a:schemeClr val="tx1"/>
                </a:solidFill>
                <a:latin typeface="Segoe UI" panose="020B0502040204020203" pitchFamily="34" charset="0"/>
                <a:cs typeface="Segoe UI" panose="020B0502040204020203" pitchFamily="34" charset="0"/>
              </a:rPr>
              <a:t>ognuno degli oggetti individuati viene stabilito quand’è che si può considerare adeguata la prestazione (livello soglia).</a:t>
            </a:r>
          </a:p>
          <a:p>
            <a:pPr marL="0" indent="0">
              <a:lnSpc>
                <a:spcPct val="100000"/>
              </a:lnSpc>
              <a:spcBef>
                <a:spcPts val="300"/>
              </a:spcBef>
              <a:spcAft>
                <a:spcPts val="300"/>
              </a:spcAft>
              <a:buNone/>
              <a:defRPr/>
            </a:pPr>
            <a:endParaRPr lang="it-IT" sz="900"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Segoe UI" panose="020B0502040204020203" pitchFamily="34" charset="0"/>
              </a:rPr>
              <a:t>La </a:t>
            </a:r>
            <a:r>
              <a:rPr lang="it-IT" b="1" dirty="0">
                <a:solidFill>
                  <a:schemeClr val="tx1"/>
                </a:solidFill>
                <a:latin typeface="Segoe UI" panose="020B0502040204020203" pitchFamily="34" charset="0"/>
                <a:cs typeface="Segoe UI" panose="020B0502040204020203" pitchFamily="34" charset="0"/>
              </a:rPr>
              <a:t>commissione sceglie i criteri che sono chiari per tutti e non si prestano a </a:t>
            </a:r>
            <a:r>
              <a:rPr lang="it-IT" b="1" dirty="0" smtClean="0">
                <a:solidFill>
                  <a:schemeClr val="tx1"/>
                </a:solidFill>
                <a:latin typeface="Segoe UI" panose="020B0502040204020203" pitchFamily="34" charset="0"/>
                <a:cs typeface="Segoe UI" panose="020B0502040204020203" pitchFamily="34" charset="0"/>
              </a:rPr>
              <a:t>discussioni </a:t>
            </a:r>
            <a:r>
              <a:rPr lang="it-IT" b="1" dirty="0">
                <a:solidFill>
                  <a:schemeClr val="tx1"/>
                </a:solidFill>
                <a:latin typeface="Segoe UI" panose="020B0502040204020203" pitchFamily="34" charset="0"/>
                <a:cs typeface="Segoe UI" panose="020B0502040204020203" pitchFamily="34" charset="0"/>
              </a:rPr>
              <a:t>per la </a:t>
            </a:r>
            <a:r>
              <a:rPr lang="it-IT" b="1" dirty="0" smtClean="0">
                <a:solidFill>
                  <a:schemeClr val="tx1"/>
                </a:solidFill>
                <a:latin typeface="Segoe UI" panose="020B0502040204020203" pitchFamily="34" charset="0"/>
                <a:cs typeface="Segoe UI" panose="020B0502040204020203" pitchFamily="34" charset="0"/>
              </a:rPr>
              <a:t>loro interpretazione </a:t>
            </a:r>
            <a:r>
              <a:rPr lang="it-IT" b="1" dirty="0">
                <a:solidFill>
                  <a:schemeClr val="tx1"/>
                </a:solidFill>
                <a:latin typeface="Segoe UI" panose="020B0502040204020203" pitchFamily="34" charset="0"/>
                <a:cs typeface="Segoe UI" panose="020B0502040204020203" pitchFamily="34" charset="0"/>
              </a:rPr>
              <a:t>e che sono rilevanti per valutare </a:t>
            </a:r>
            <a:r>
              <a:rPr lang="it-IT" b="1" dirty="0" smtClean="0">
                <a:solidFill>
                  <a:schemeClr val="tx1"/>
                </a:solidFill>
                <a:latin typeface="Segoe UI" panose="020B0502040204020203" pitchFamily="34" charset="0"/>
                <a:cs typeface="Segoe UI" panose="020B0502040204020203" pitchFamily="34" charset="0"/>
              </a:rPr>
              <a:t>quella prova</a:t>
            </a:r>
            <a:r>
              <a:rPr lang="it-IT" b="1" dirty="0">
                <a:solidFill>
                  <a:schemeClr val="tx1"/>
                </a:solidFill>
                <a:latin typeface="Segoe UI" panose="020B0502040204020203" pitchFamily="34" charset="0"/>
                <a:cs typeface="Segoe UI" panose="020B0502040204020203" pitchFamily="34" charset="0"/>
              </a:rPr>
              <a:t>. </a:t>
            </a: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Vengono definite modalità di valutazione </a:t>
            </a:r>
            <a:r>
              <a:rPr lang="it-IT" b="1" dirty="0" smtClean="0">
                <a:solidFill>
                  <a:schemeClr val="tx1"/>
                </a:solidFill>
                <a:latin typeface="Segoe UI" panose="020B0502040204020203" pitchFamily="34" charset="0"/>
                <a:cs typeface="Segoe UI" panose="020B0502040204020203" pitchFamily="34" charset="0"/>
              </a:rPr>
              <a:t>chiuse.</a:t>
            </a:r>
            <a:endParaRPr lang="it-IT" b="1" dirty="0">
              <a:solidFill>
                <a:schemeClr val="tx1"/>
              </a:solidFill>
              <a:latin typeface="Segoe UI" panose="020B0502040204020203" pitchFamily="34" charset="0"/>
              <a:cs typeface="Segoe UI" panose="020B0502040204020203" pitchFamily="34" charset="0"/>
            </a:endParaRPr>
          </a:p>
          <a:p>
            <a:pPr>
              <a:lnSpc>
                <a:spcPct val="100000"/>
              </a:lnSpc>
              <a:spcBef>
                <a:spcPts val="300"/>
              </a:spcBef>
              <a:spcAft>
                <a:spcPts val="300"/>
              </a:spcAft>
            </a:pPr>
            <a:endParaRPr lang="it-IT" b="1" noProof="1">
              <a:solidFill>
                <a:schemeClr val="tx1"/>
              </a:solidFill>
              <a:latin typeface="Segoe UI" panose="020B0502040204020203" pitchFamily="34" charset="0"/>
              <a:cs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13</a:t>
            </a:fld>
            <a:endParaRPr lang="en-US"/>
          </a:p>
        </p:txBody>
      </p:sp>
    </p:spTree>
    <p:extLst>
      <p:ext uri="{BB962C8B-B14F-4D97-AF65-F5344CB8AC3E}">
        <p14:creationId xmlns:p14="http://schemas.microsoft.com/office/powerpoint/2010/main" val="9357866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altLang="it-IT" sz="2400" b="1" dirty="0">
                <a:cs typeface="Arial" charset="0"/>
              </a:rPr>
              <a:t>La Commissione si istituisce e prepara </a:t>
            </a:r>
            <a:r>
              <a:rPr lang="it-IT" altLang="it-IT" sz="2400" b="1" dirty="0" smtClean="0">
                <a:cs typeface="Arial" charset="0"/>
              </a:rPr>
              <a:t>l’esame/6</a:t>
            </a:r>
            <a:endParaRPr lang="it-IT" sz="2400" b="1" i="0" noProof="1">
              <a:solidFill>
                <a:schemeClr val="bg1"/>
              </a:solidFill>
            </a:endParaRPr>
          </a:p>
        </p:txBody>
      </p:sp>
      <p:sp>
        <p:nvSpPr>
          <p:cNvPr id="3" name="Segnaposto contenuto 2"/>
          <p:cNvSpPr>
            <a:spLocks noGrp="1"/>
          </p:cNvSpPr>
          <p:nvPr>
            <p:ph idx="1"/>
          </p:nvPr>
        </p:nvSpPr>
        <p:spPr>
          <a:xfrm>
            <a:off x="2755556" y="1233422"/>
            <a:ext cx="8753497" cy="3970214"/>
          </a:xfrm>
        </p:spPr>
        <p:txBody>
          <a:bodyPr>
            <a:noAutofit/>
          </a:bodyPr>
          <a:lstStyle/>
          <a:p>
            <a:pPr marL="0" indent="0">
              <a:lnSpc>
                <a:spcPct val="100000"/>
              </a:lnSpc>
              <a:spcBef>
                <a:spcPts val="300"/>
              </a:spcBef>
              <a:spcAft>
                <a:spcPts val="300"/>
              </a:spcAft>
              <a:buNone/>
              <a:defRPr/>
            </a:pPr>
            <a:r>
              <a:rPr lang="it-IT" b="1" dirty="0">
                <a:solidFill>
                  <a:schemeClr val="tx1"/>
                </a:solidFill>
                <a:cs typeface="Arial" charset="0"/>
              </a:rPr>
              <a:t>La commissione decide di dotarsi di strumenti di osservazione e valutazione (DEVE comunque definire «i criteri in grado di guidare l’osservazione e la valutazione data nella prova</a:t>
            </a:r>
            <a:r>
              <a:rPr lang="it-IT" b="1" dirty="0" smtClean="0">
                <a:solidFill>
                  <a:schemeClr val="tx1"/>
                </a:solidFill>
                <a:cs typeface="Arial" charset="0"/>
              </a:rPr>
              <a:t>»).</a:t>
            </a:r>
            <a:endParaRPr lang="it-IT" b="1" dirty="0">
              <a:solidFill>
                <a:schemeClr val="tx1"/>
              </a:solidFill>
              <a:cs typeface="Arial" charset="0"/>
            </a:endParaRPr>
          </a:p>
          <a:p>
            <a:pPr marL="0" indent="0">
              <a:lnSpc>
                <a:spcPct val="100000"/>
              </a:lnSpc>
              <a:spcBef>
                <a:spcPts val="300"/>
              </a:spcBef>
              <a:spcAft>
                <a:spcPts val="300"/>
              </a:spcAft>
              <a:buNone/>
              <a:defRPr/>
            </a:pPr>
            <a:endParaRPr lang="it-IT" b="1" dirty="0">
              <a:solidFill>
                <a:schemeClr val="tx1"/>
              </a:solidFill>
              <a:cs typeface="Arial" charset="0"/>
            </a:endParaRPr>
          </a:p>
          <a:p>
            <a:pPr marL="0" indent="0">
              <a:lnSpc>
                <a:spcPct val="100000"/>
              </a:lnSpc>
              <a:spcBef>
                <a:spcPts val="300"/>
              </a:spcBef>
              <a:spcAft>
                <a:spcPts val="300"/>
              </a:spcAft>
              <a:buNone/>
              <a:defRPr/>
            </a:pPr>
            <a:r>
              <a:rPr lang="it-IT" b="1" dirty="0" smtClean="0">
                <a:solidFill>
                  <a:schemeClr val="tx1"/>
                </a:solidFill>
                <a:cs typeface="Arial" charset="0"/>
              </a:rPr>
              <a:t>Nadia e Gigi, </a:t>
            </a:r>
            <a:r>
              <a:rPr lang="it-IT" b="1" dirty="0">
                <a:solidFill>
                  <a:schemeClr val="tx1"/>
                </a:solidFill>
                <a:cs typeface="Arial" charset="0"/>
              </a:rPr>
              <a:t>in base alla </a:t>
            </a:r>
            <a:r>
              <a:rPr lang="it-IT" b="1" dirty="0" smtClean="0">
                <a:solidFill>
                  <a:schemeClr val="tx1"/>
                </a:solidFill>
                <a:cs typeface="Arial" charset="0"/>
              </a:rPr>
              <a:t>loro </a:t>
            </a:r>
            <a:r>
              <a:rPr lang="it-IT" b="1" dirty="0">
                <a:solidFill>
                  <a:schemeClr val="tx1"/>
                </a:solidFill>
                <a:cs typeface="Arial" charset="0"/>
              </a:rPr>
              <a:t>esperienza, </a:t>
            </a:r>
            <a:r>
              <a:rPr lang="it-IT" b="1" dirty="0" smtClean="0">
                <a:solidFill>
                  <a:schemeClr val="tx1"/>
                </a:solidFill>
                <a:cs typeface="Arial" charset="0"/>
              </a:rPr>
              <a:t>propongono due diverse griglie </a:t>
            </a:r>
            <a:r>
              <a:rPr lang="it-IT" b="1" dirty="0">
                <a:solidFill>
                  <a:schemeClr val="tx1"/>
                </a:solidFill>
                <a:cs typeface="Arial" charset="0"/>
              </a:rPr>
              <a:t>di osservazione e </a:t>
            </a:r>
            <a:r>
              <a:rPr lang="it-IT" b="1" dirty="0" smtClean="0">
                <a:solidFill>
                  <a:schemeClr val="tx1"/>
                </a:solidFill>
                <a:cs typeface="Arial" charset="0"/>
              </a:rPr>
              <a:t>valutazione. Insieme a Roberto le guardano e decidono per una di queste. A questo punto la compilano, condividendo, per ciascuna UC, quali </a:t>
            </a:r>
            <a:r>
              <a:rPr lang="it-IT" b="1" dirty="0">
                <a:solidFill>
                  <a:schemeClr val="tx1"/>
                </a:solidFill>
                <a:cs typeface="Arial" charset="0"/>
              </a:rPr>
              <a:t>prestazioni saranno osservate e quando queste saranno considerate adeguate.</a:t>
            </a:r>
          </a:p>
          <a:p>
            <a:pPr marL="0" indent="0">
              <a:lnSpc>
                <a:spcPct val="100000"/>
              </a:lnSpc>
              <a:spcBef>
                <a:spcPts val="300"/>
              </a:spcBef>
              <a:spcAft>
                <a:spcPts val="300"/>
              </a:spcAft>
              <a:buNone/>
              <a:defRPr/>
            </a:pPr>
            <a:r>
              <a:rPr lang="it-IT" b="1" dirty="0">
                <a:solidFill>
                  <a:schemeClr val="tx1"/>
                </a:solidFill>
                <a:cs typeface="Arial" charset="0"/>
              </a:rPr>
              <a:t>Nella griglia sono presenti anche indicatori e criteri relativi alla competenza linguistica, matematica, scientifico – tecnologica</a:t>
            </a:r>
            <a:r>
              <a:rPr lang="it-IT" b="1" dirty="0" smtClean="0">
                <a:solidFill>
                  <a:schemeClr val="tx1"/>
                </a:solidFill>
                <a:cs typeface="Arial" charset="0"/>
              </a:rPr>
              <a:t>.</a:t>
            </a:r>
            <a:endParaRPr lang="it-IT" b="1" dirty="0">
              <a:solidFill>
                <a:schemeClr val="tx1"/>
              </a:solidFill>
              <a:cs typeface="Arial" charset="0"/>
            </a:endParaRPr>
          </a:p>
          <a:p>
            <a:pPr marL="0" indent="0">
              <a:lnSpc>
                <a:spcPct val="100000"/>
              </a:lnSpc>
              <a:spcBef>
                <a:spcPts val="300"/>
              </a:spcBef>
              <a:spcAft>
                <a:spcPts val="300"/>
              </a:spcAft>
              <a:buNone/>
              <a:defRPr/>
            </a:pPr>
            <a:endParaRPr lang="it-IT" b="1" dirty="0" smtClean="0">
              <a:solidFill>
                <a:schemeClr val="tx1"/>
              </a:solidFill>
              <a:cs typeface="Arial" charset="0"/>
            </a:endParaRPr>
          </a:p>
          <a:p>
            <a:pPr marL="0" indent="0">
              <a:lnSpc>
                <a:spcPct val="100000"/>
              </a:lnSpc>
              <a:spcBef>
                <a:spcPts val="300"/>
              </a:spcBef>
              <a:spcAft>
                <a:spcPts val="300"/>
              </a:spcAft>
              <a:buNone/>
              <a:defRPr/>
            </a:pPr>
            <a:r>
              <a:rPr lang="it-IT" b="1" dirty="0" smtClean="0">
                <a:solidFill>
                  <a:schemeClr val="tx1"/>
                </a:solidFill>
                <a:cs typeface="Arial" charset="0"/>
              </a:rPr>
              <a:t>Ogni </a:t>
            </a:r>
            <a:r>
              <a:rPr lang="it-IT" b="1" dirty="0">
                <a:solidFill>
                  <a:schemeClr val="tx1"/>
                </a:solidFill>
                <a:cs typeface="Arial" charset="0"/>
              </a:rPr>
              <a:t>membro della commissione dispone quindi </a:t>
            </a:r>
            <a:r>
              <a:rPr lang="it-IT" b="1" dirty="0" smtClean="0">
                <a:solidFill>
                  <a:schemeClr val="tx1"/>
                </a:solidFill>
                <a:cs typeface="Arial" charset="0"/>
              </a:rPr>
              <a:t>degli strumenti </a:t>
            </a:r>
            <a:r>
              <a:rPr lang="it-IT" b="1" dirty="0">
                <a:solidFill>
                  <a:schemeClr val="tx1"/>
                </a:solidFill>
                <a:cs typeface="Arial" charset="0"/>
              </a:rPr>
              <a:t>attraverso cui registrare le osservazioni e </a:t>
            </a:r>
            <a:r>
              <a:rPr lang="it-IT" b="1" dirty="0" smtClean="0">
                <a:solidFill>
                  <a:schemeClr val="tx1"/>
                </a:solidFill>
                <a:cs typeface="Arial" charset="0"/>
              </a:rPr>
              <a:t>valutazioni </a:t>
            </a:r>
            <a:r>
              <a:rPr lang="it-IT" b="1" dirty="0">
                <a:solidFill>
                  <a:schemeClr val="tx1"/>
                </a:solidFill>
                <a:cs typeface="Arial" charset="0"/>
              </a:rPr>
              <a:t>di ogni singolo candidato.</a:t>
            </a:r>
          </a:p>
          <a:p>
            <a:pPr marL="0" indent="0">
              <a:lnSpc>
                <a:spcPct val="100000"/>
              </a:lnSpc>
              <a:spcBef>
                <a:spcPts val="300"/>
              </a:spcBef>
              <a:spcAft>
                <a:spcPts val="300"/>
              </a:spcAft>
              <a:buNone/>
              <a:defRPr/>
            </a:pPr>
            <a:r>
              <a:rPr lang="it-IT" b="1" dirty="0" smtClean="0">
                <a:solidFill>
                  <a:schemeClr val="tx1"/>
                </a:solidFill>
                <a:cs typeface="Arial" charset="0"/>
              </a:rPr>
              <a:t>Per </a:t>
            </a:r>
            <a:r>
              <a:rPr lang="it-IT" b="1" dirty="0">
                <a:solidFill>
                  <a:schemeClr val="tx1"/>
                </a:solidFill>
                <a:cs typeface="Arial" charset="0"/>
              </a:rPr>
              <a:t>Anna vengono individuati criteri di valutazione e </a:t>
            </a:r>
            <a:r>
              <a:rPr lang="it-IT" b="1" dirty="0" smtClean="0">
                <a:solidFill>
                  <a:schemeClr val="tx1"/>
                </a:solidFill>
                <a:cs typeface="Arial" charset="0"/>
              </a:rPr>
              <a:t>livelli </a:t>
            </a:r>
            <a:r>
              <a:rPr lang="it-IT" b="1" dirty="0">
                <a:solidFill>
                  <a:schemeClr val="tx1"/>
                </a:solidFill>
                <a:cs typeface="Arial" charset="0"/>
              </a:rPr>
              <a:t>soglia differenziati.</a:t>
            </a:r>
          </a:p>
          <a:p>
            <a:pPr marL="0" indent="0">
              <a:lnSpc>
                <a:spcPct val="100000"/>
              </a:lnSpc>
              <a:spcBef>
                <a:spcPts val="300"/>
              </a:spcBef>
              <a:spcAft>
                <a:spcPts val="300"/>
              </a:spcAft>
              <a:buNone/>
            </a:pPr>
            <a:endParaRPr lang="it-IT" b="1" dirty="0" smtClean="0">
              <a:solidFill>
                <a:schemeClr val="tx1"/>
              </a:solidFill>
            </a:endParaRPr>
          </a:p>
          <a:p>
            <a:pPr marL="0" lvl="0" indent="0">
              <a:lnSpc>
                <a:spcPct val="100000"/>
              </a:lnSpc>
              <a:spcBef>
                <a:spcPts val="300"/>
              </a:spcBef>
              <a:spcAft>
                <a:spcPts val="300"/>
              </a:spcAft>
              <a:buNone/>
            </a:pPr>
            <a:endParaRPr lang="it-IT" b="1" dirty="0" smtClean="0">
              <a:solidFill>
                <a:schemeClr val="tx1"/>
              </a:solidFill>
            </a:endParaRPr>
          </a:p>
          <a:p>
            <a:pPr marL="0" lvl="0" indent="0">
              <a:lnSpc>
                <a:spcPct val="100000"/>
              </a:lnSpc>
              <a:spcBef>
                <a:spcPts val="300"/>
              </a:spcBef>
              <a:spcAft>
                <a:spcPts val="300"/>
              </a:spcAft>
              <a:buNone/>
            </a:pPr>
            <a:endParaRPr lang="it-IT" b="1" dirty="0">
              <a:solidFill>
                <a:schemeClr val="tx1"/>
              </a:solidFill>
            </a:endParaRPr>
          </a:p>
          <a:p>
            <a:pPr marL="0" lvl="0" indent="0">
              <a:lnSpc>
                <a:spcPct val="100000"/>
              </a:lnSpc>
              <a:spcBef>
                <a:spcPts val="300"/>
              </a:spcBef>
              <a:spcAft>
                <a:spcPts val="300"/>
              </a:spcAft>
              <a:buNone/>
            </a:pPr>
            <a:endParaRPr lang="it-IT" b="1" dirty="0">
              <a:solidFill>
                <a:schemeClr val="tx1"/>
              </a:solidFill>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14</a:t>
            </a:fld>
            <a:endParaRPr lang="en-US"/>
          </a:p>
        </p:txBody>
      </p:sp>
    </p:spTree>
    <p:extLst>
      <p:ext uri="{BB962C8B-B14F-4D97-AF65-F5344CB8AC3E}">
        <p14:creationId xmlns:p14="http://schemas.microsoft.com/office/powerpoint/2010/main" val="15786125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altLang="it-IT" sz="2400" b="1" dirty="0">
                <a:cs typeface="Arial" charset="0"/>
              </a:rPr>
              <a:t>La Commissione si istituisce e prepara </a:t>
            </a:r>
            <a:r>
              <a:rPr lang="it-IT" altLang="it-IT" sz="2400" b="1" dirty="0" smtClean="0">
                <a:cs typeface="Arial" charset="0"/>
              </a:rPr>
              <a:t>l’esame/7</a:t>
            </a:r>
            <a:endParaRPr lang="it-IT" sz="2400" b="1" i="0" noProof="1">
              <a:solidFill>
                <a:schemeClr val="bg1"/>
              </a:solidFill>
            </a:endParaRPr>
          </a:p>
        </p:txBody>
      </p:sp>
      <p:sp>
        <p:nvSpPr>
          <p:cNvPr id="3" name="Segnaposto contenuto 2"/>
          <p:cNvSpPr>
            <a:spLocks noGrp="1"/>
          </p:cNvSpPr>
          <p:nvPr>
            <p:ph idx="1"/>
          </p:nvPr>
        </p:nvSpPr>
        <p:spPr>
          <a:xfrm>
            <a:off x="2681415" y="1256510"/>
            <a:ext cx="9181071" cy="3970214"/>
          </a:xfrm>
        </p:spPr>
        <p:txBody>
          <a:bodyPr>
            <a:noAutofit/>
          </a:bodyPr>
          <a:lstStyle/>
          <a:p>
            <a:pPr algn="just">
              <a:lnSpc>
                <a:spcPct val="100000"/>
              </a:lnSpc>
              <a:spcBef>
                <a:spcPts val="300"/>
              </a:spcBef>
              <a:spcAft>
                <a:spcPts val="300"/>
              </a:spcAft>
              <a:defRPr/>
            </a:pPr>
            <a:r>
              <a:rPr lang="it-IT" b="1" dirty="0">
                <a:solidFill>
                  <a:schemeClr val="tx1"/>
                </a:solidFill>
                <a:latin typeface="Segoe UI" panose="020B0502040204020203" pitchFamily="34" charset="0"/>
                <a:cs typeface="Arial" charset="0"/>
              </a:rPr>
              <a:t>La nostra commissione continua a lavorare e progetta il Colloquio</a:t>
            </a:r>
            <a:r>
              <a:rPr lang="it-IT" b="1" dirty="0" smtClean="0">
                <a:solidFill>
                  <a:schemeClr val="tx1"/>
                </a:solidFill>
                <a:latin typeface="Segoe UI" panose="020B0502040204020203" pitchFamily="34" charset="0"/>
                <a:cs typeface="Arial" charset="0"/>
              </a:rPr>
              <a:t>.</a:t>
            </a:r>
            <a:endParaRPr lang="it-IT" b="1" dirty="0">
              <a:solidFill>
                <a:schemeClr val="tx1"/>
              </a:solidFill>
              <a:latin typeface="Segoe UI" panose="020B0502040204020203" pitchFamily="34" charset="0"/>
              <a:cs typeface="Arial" charset="0"/>
            </a:endParaRPr>
          </a:p>
          <a:p>
            <a:pPr marL="0" indent="0" algn="just">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A questo la commissione decide di attribuire sia una funzione compensativa che una funzione integrativa rispetto all’andamento della prova pratica in relazione alle competenze tecnico professionali e alle competenze di base.</a:t>
            </a:r>
          </a:p>
          <a:p>
            <a:pPr marL="0" indent="0" algn="just">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Decide quindi di realizzarlo il giorno successivo a quello della prova pratica, in modo da avere il tempo per personalizzarne l’articolazione per i diversi candidati in funzione della loro prestazione durante la prova pratica.</a:t>
            </a:r>
          </a:p>
          <a:p>
            <a:pPr marL="0" indent="0" algn="just">
              <a:lnSpc>
                <a:spcPct val="100000"/>
              </a:lnSpc>
              <a:spcBef>
                <a:spcPts val="300"/>
              </a:spcBef>
              <a:spcAft>
                <a:spcPts val="300"/>
              </a:spcAft>
              <a:buNone/>
              <a:defRPr/>
            </a:pPr>
            <a:endParaRPr lang="it-IT" sz="800" b="1" dirty="0">
              <a:solidFill>
                <a:schemeClr val="tx1"/>
              </a:solidFill>
              <a:latin typeface="Segoe UI" panose="020B0502040204020203" pitchFamily="34" charset="0"/>
              <a:cs typeface="Arial" charset="0"/>
            </a:endParaRPr>
          </a:p>
          <a:p>
            <a:pPr marL="0" indent="0" algn="just">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Viene predisposta una traccia per la conduzione, che parte dalla richiesta di un commento sull’andamento della prova pratica e prosegue con domande sui diversi oggetti di valutazione</a:t>
            </a:r>
            <a:r>
              <a:rPr lang="it-IT" b="1" dirty="0" smtClean="0">
                <a:solidFill>
                  <a:schemeClr val="tx1"/>
                </a:solidFill>
                <a:latin typeface="Segoe UI" panose="020B0502040204020203" pitchFamily="34" charset="0"/>
                <a:cs typeface="Arial" charset="0"/>
              </a:rPr>
              <a:t>.</a:t>
            </a:r>
            <a:endParaRPr lang="it-IT" b="1" dirty="0">
              <a:solidFill>
                <a:schemeClr val="tx1"/>
              </a:solidFill>
              <a:latin typeface="Segoe UI" panose="020B0502040204020203" pitchFamily="34" charset="0"/>
              <a:cs typeface="Arial" charset="0"/>
            </a:endParaRPr>
          </a:p>
          <a:p>
            <a:pPr marL="0" indent="0" algn="just">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Si prevede un tempo massimo di 20 minuti per ciascun candidato. La commissione non ritiene siano necessari materiali di supporto. </a:t>
            </a:r>
          </a:p>
          <a:p>
            <a:pPr marL="0" indent="0" algn="just">
              <a:lnSpc>
                <a:spcPct val="100000"/>
              </a:lnSpc>
              <a:spcBef>
                <a:spcPts val="300"/>
              </a:spcBef>
              <a:spcAft>
                <a:spcPts val="300"/>
              </a:spcAft>
              <a:buNone/>
              <a:defRPr/>
            </a:pPr>
            <a:endParaRPr lang="it-IT" sz="800" b="1" dirty="0">
              <a:solidFill>
                <a:schemeClr val="tx1"/>
              </a:solidFill>
              <a:latin typeface="Segoe UI" panose="020B0502040204020203" pitchFamily="34" charset="0"/>
              <a:cs typeface="Arial" charset="0"/>
            </a:endParaRPr>
          </a:p>
          <a:p>
            <a:pPr marL="0" indent="0" algn="just">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Sono definiti i criteri di valutazione con modalità analoghe a quelle usate per la prova pratica.</a:t>
            </a:r>
          </a:p>
          <a:p>
            <a:pPr marL="0" indent="0" algn="just">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La commissione decide di inserire le domande nella griglia di osservazione e valutazione e di registrare sempre in questa le risposte e le valutazioni.</a:t>
            </a:r>
          </a:p>
          <a:p>
            <a:pPr>
              <a:lnSpc>
                <a:spcPct val="100000"/>
              </a:lnSpc>
              <a:spcBef>
                <a:spcPts val="300"/>
              </a:spcBef>
              <a:spcAft>
                <a:spcPts val="300"/>
              </a:spcAft>
            </a:pPr>
            <a:endParaRPr lang="it-IT" b="1" dirty="0">
              <a:solidFill>
                <a:schemeClr val="tx1"/>
              </a:solidFill>
              <a:latin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15</a:t>
            </a:fld>
            <a:endParaRPr lang="en-US"/>
          </a:p>
        </p:txBody>
      </p:sp>
    </p:spTree>
    <p:extLst>
      <p:ext uri="{BB962C8B-B14F-4D97-AF65-F5344CB8AC3E}">
        <p14:creationId xmlns:p14="http://schemas.microsoft.com/office/powerpoint/2010/main" val="13582245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altLang="it-IT" sz="2400" b="1" dirty="0">
                <a:cs typeface="Arial" charset="0"/>
              </a:rPr>
              <a:t>La Commissione si istituisce e prepara </a:t>
            </a:r>
            <a:r>
              <a:rPr lang="it-IT" altLang="it-IT" sz="2400" b="1" dirty="0" smtClean="0">
                <a:cs typeface="Arial" charset="0"/>
              </a:rPr>
              <a:t>l’esame/8</a:t>
            </a:r>
            <a:endParaRPr lang="it-IT" sz="2400" b="1" i="0" noProof="1">
              <a:solidFill>
                <a:schemeClr val="bg1"/>
              </a:solidFill>
            </a:endParaRPr>
          </a:p>
        </p:txBody>
      </p:sp>
      <p:sp>
        <p:nvSpPr>
          <p:cNvPr id="3" name="Segnaposto contenuto 2"/>
          <p:cNvSpPr>
            <a:spLocks noGrp="1"/>
          </p:cNvSpPr>
          <p:nvPr>
            <p:ph idx="1"/>
          </p:nvPr>
        </p:nvSpPr>
        <p:spPr>
          <a:xfrm>
            <a:off x="2842054" y="1540710"/>
            <a:ext cx="8676655" cy="3970214"/>
          </a:xfrm>
        </p:spPr>
        <p:txBody>
          <a:bodyPr>
            <a:noAutofit/>
          </a:bodyPr>
          <a:lstStyle/>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Ancora altre scelte della nostra commissione…</a:t>
            </a:r>
          </a:p>
          <a:p>
            <a:pPr>
              <a:lnSpc>
                <a:spcPct val="100000"/>
              </a:lnSpc>
              <a:spcBef>
                <a:spcPts val="300"/>
              </a:spcBef>
              <a:spcAft>
                <a:spcPts val="300"/>
              </a:spcAft>
              <a:defRPr/>
            </a:pPr>
            <a:endParaRPr lang="it-IT" b="1" dirty="0">
              <a:solidFill>
                <a:schemeClr val="tx1"/>
              </a:solidFill>
              <a:latin typeface="Segoe UI" panose="020B0502040204020203" pitchFamily="34" charset="0"/>
              <a:cs typeface="Arial" charset="0"/>
            </a:endParaRPr>
          </a:p>
          <a:p>
            <a:pPr marL="85725">
              <a:lnSpc>
                <a:spcPct val="100000"/>
              </a:lnSpc>
              <a:spcBef>
                <a:spcPts val="300"/>
              </a:spcBef>
              <a:spcAft>
                <a:spcPts val="300"/>
              </a:spcAft>
              <a:defRPr/>
            </a:pPr>
            <a:r>
              <a:rPr lang="it-IT" b="1" dirty="0">
                <a:solidFill>
                  <a:schemeClr val="tx1"/>
                </a:solidFill>
                <a:latin typeface="Segoe UI" panose="020B0502040204020203" pitchFamily="34" charset="0"/>
                <a:cs typeface="Arial" charset="0"/>
              </a:rPr>
              <a:t>Prova scritta: viene </a:t>
            </a:r>
            <a:r>
              <a:rPr lang="it-IT" b="1" dirty="0" smtClean="0">
                <a:solidFill>
                  <a:schemeClr val="tx1"/>
                </a:solidFill>
                <a:latin typeface="Segoe UI" panose="020B0502040204020203" pitchFamily="34" charset="0"/>
                <a:cs typeface="Arial" charset="0"/>
              </a:rPr>
              <a:t>selezionato </a:t>
            </a:r>
            <a:r>
              <a:rPr lang="it-IT" b="1" dirty="0">
                <a:solidFill>
                  <a:schemeClr val="tx1"/>
                </a:solidFill>
                <a:latin typeface="Segoe UI" panose="020B0502040204020203" pitchFamily="34" charset="0"/>
                <a:cs typeface="Arial" charset="0"/>
              </a:rPr>
              <a:t>un testo su tematiche coerenti con l’oggetto della </a:t>
            </a:r>
            <a:r>
              <a:rPr lang="it-IT" b="1" dirty="0" smtClean="0">
                <a:solidFill>
                  <a:schemeClr val="tx1"/>
                </a:solidFill>
                <a:latin typeface="Segoe UI" panose="020B0502040204020203" pitchFamily="34" charset="0"/>
                <a:cs typeface="Arial" charset="0"/>
              </a:rPr>
              <a:t>prova (competenza  storico, socio-economica). Il testo è </a:t>
            </a:r>
            <a:r>
              <a:rPr lang="it-IT" b="1" dirty="0">
                <a:solidFill>
                  <a:schemeClr val="tx1"/>
                </a:solidFill>
                <a:latin typeface="Segoe UI" panose="020B0502040204020203" pitchFamily="34" charset="0"/>
                <a:cs typeface="Arial" charset="0"/>
              </a:rPr>
              <a:t>corredato da una serie di domande aperte, correlate ad indicatori della competenza di riferimento. </a:t>
            </a:r>
          </a:p>
          <a:p>
            <a:pPr marL="265113" indent="-179388">
              <a:lnSpc>
                <a:spcPct val="100000"/>
              </a:lnSpc>
              <a:spcBef>
                <a:spcPts val="300"/>
              </a:spcBef>
              <a:spcAft>
                <a:spcPts val="300"/>
              </a:spcAft>
              <a:buFontTx/>
              <a:buChar char="-"/>
              <a:defRPr/>
            </a:pPr>
            <a:endParaRPr lang="it-IT" b="1" dirty="0">
              <a:solidFill>
                <a:schemeClr val="tx1"/>
              </a:solidFill>
              <a:latin typeface="Segoe UI" panose="020B0502040204020203" pitchFamily="34" charset="0"/>
              <a:cs typeface="Arial" charset="0"/>
            </a:endParaRP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Il testo viene registrato per essere fornito a Daniele in formato coerente con gli strumenti ed i supporti compensativi relativi al suo PDP. </a:t>
            </a:r>
            <a:endParaRPr lang="it-IT" b="1" dirty="0" smtClean="0">
              <a:solidFill>
                <a:schemeClr val="tx1"/>
              </a:solidFill>
              <a:latin typeface="Segoe UI" panose="020B0502040204020203" pitchFamily="34" charset="0"/>
              <a:cs typeface="Arial" charset="0"/>
            </a:endParaRPr>
          </a:p>
          <a:p>
            <a:pPr marL="85725">
              <a:lnSpc>
                <a:spcPct val="100000"/>
              </a:lnSpc>
              <a:spcBef>
                <a:spcPts val="300"/>
              </a:spcBef>
              <a:spcAft>
                <a:spcPts val="300"/>
              </a:spcAft>
              <a:defRPr/>
            </a:pPr>
            <a:endParaRPr lang="it-IT" b="1" dirty="0">
              <a:solidFill>
                <a:schemeClr val="tx1"/>
              </a:solidFill>
              <a:latin typeface="Segoe UI" panose="020B0502040204020203" pitchFamily="34" charset="0"/>
              <a:cs typeface="Arial" charset="0"/>
            </a:endParaRPr>
          </a:p>
          <a:p>
            <a:pPr marL="0"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Arial" charset="0"/>
              </a:rPr>
              <a:t>La </a:t>
            </a:r>
            <a:r>
              <a:rPr lang="it-IT" b="1" dirty="0">
                <a:solidFill>
                  <a:schemeClr val="tx1"/>
                </a:solidFill>
                <a:latin typeface="Segoe UI" panose="020B0502040204020203" pitchFamily="34" charset="0"/>
                <a:cs typeface="Arial" charset="0"/>
              </a:rPr>
              <a:t>commissione predispone una </a:t>
            </a:r>
            <a:r>
              <a:rPr lang="it-IT" b="1" dirty="0" err="1">
                <a:solidFill>
                  <a:schemeClr val="tx1"/>
                </a:solidFill>
                <a:latin typeface="Segoe UI" panose="020B0502040204020203" pitchFamily="34" charset="0"/>
                <a:cs typeface="Arial" charset="0"/>
              </a:rPr>
              <a:t>check</a:t>
            </a:r>
            <a:r>
              <a:rPr lang="it-IT" b="1" dirty="0">
                <a:solidFill>
                  <a:schemeClr val="tx1"/>
                </a:solidFill>
                <a:latin typeface="Segoe UI" panose="020B0502040204020203" pitchFamily="34" charset="0"/>
                <a:cs typeface="Arial" charset="0"/>
              </a:rPr>
              <a:t> list funzionale alla correzione delle </a:t>
            </a:r>
            <a:r>
              <a:rPr lang="it-IT" b="1" dirty="0" smtClean="0">
                <a:solidFill>
                  <a:schemeClr val="tx1"/>
                </a:solidFill>
                <a:latin typeface="Segoe UI" panose="020B0502040204020203" pitchFamily="34" charset="0"/>
                <a:cs typeface="Arial" charset="0"/>
              </a:rPr>
              <a:t>risposte.</a:t>
            </a:r>
          </a:p>
          <a:p>
            <a:pPr marL="85725">
              <a:lnSpc>
                <a:spcPct val="100000"/>
              </a:lnSpc>
              <a:spcBef>
                <a:spcPts val="300"/>
              </a:spcBef>
              <a:spcAft>
                <a:spcPts val="300"/>
              </a:spcAft>
              <a:defRPr/>
            </a:pPr>
            <a:endParaRPr lang="it-IT" b="1" dirty="0">
              <a:solidFill>
                <a:schemeClr val="tx1"/>
              </a:solidFill>
              <a:latin typeface="Segoe UI" panose="020B0502040204020203" pitchFamily="34" charset="0"/>
              <a:cs typeface="Arial" charset="0"/>
            </a:endParaRPr>
          </a:p>
          <a:p>
            <a:pPr marL="0"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Arial" charset="0"/>
              </a:rPr>
              <a:t>La </a:t>
            </a:r>
            <a:r>
              <a:rPr lang="it-IT" b="1" dirty="0">
                <a:solidFill>
                  <a:schemeClr val="tx1"/>
                </a:solidFill>
                <a:latin typeface="Segoe UI" panose="020B0502040204020203" pitchFamily="34" charset="0"/>
                <a:cs typeface="Arial" charset="0"/>
              </a:rPr>
              <a:t>commissione decide di realizzare questa  come ultima </a:t>
            </a:r>
            <a:r>
              <a:rPr lang="it-IT" b="1" dirty="0" smtClean="0">
                <a:solidFill>
                  <a:schemeClr val="tx1"/>
                </a:solidFill>
                <a:latin typeface="Segoe UI" panose="020B0502040204020203" pitchFamily="34" charset="0"/>
                <a:cs typeface="Arial" charset="0"/>
              </a:rPr>
              <a:t>prova.</a:t>
            </a:r>
            <a:endParaRPr lang="it-IT" b="1" noProof="1">
              <a:solidFill>
                <a:schemeClr val="tx1"/>
              </a:solidFill>
              <a:latin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16</a:t>
            </a:fld>
            <a:endParaRPr lang="en-US"/>
          </a:p>
        </p:txBody>
      </p:sp>
    </p:spTree>
    <p:extLst>
      <p:ext uri="{BB962C8B-B14F-4D97-AF65-F5344CB8AC3E}">
        <p14:creationId xmlns:p14="http://schemas.microsoft.com/office/powerpoint/2010/main" val="41866170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smtClean="0"/>
              <a:t>Lo svolgimento dell’esame/1</a:t>
            </a:r>
            <a:endParaRPr lang="it-IT" sz="2400" b="1" i="0" noProof="1">
              <a:solidFill>
                <a:schemeClr val="bg1"/>
              </a:solidFill>
              <a:latin typeface="Segoe UI Light"/>
            </a:endParaRPr>
          </a:p>
        </p:txBody>
      </p:sp>
      <p:sp>
        <p:nvSpPr>
          <p:cNvPr id="3" name="Segnaposto contenuto 2"/>
          <p:cNvSpPr>
            <a:spLocks noGrp="1"/>
          </p:cNvSpPr>
          <p:nvPr>
            <p:ph idx="1"/>
          </p:nvPr>
        </p:nvSpPr>
        <p:spPr>
          <a:xfrm>
            <a:off x="2421924" y="1244149"/>
            <a:ext cx="9343920" cy="3970214"/>
          </a:xfrm>
        </p:spPr>
        <p:txBody>
          <a:bodyPr>
            <a:noAutofit/>
          </a:bodyPr>
          <a:lstStyle/>
          <a:p>
            <a:pPr marL="0" indent="0" algn="just">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La commissione il </a:t>
            </a:r>
            <a:r>
              <a:rPr lang="it-IT" b="1" u="sng" dirty="0">
                <a:solidFill>
                  <a:schemeClr val="tx1"/>
                </a:solidFill>
                <a:latin typeface="Segoe UI" panose="020B0502040204020203" pitchFamily="34" charset="0"/>
                <a:cs typeface="Arial" charset="0"/>
              </a:rPr>
              <a:t>primo giorno delle prove </a:t>
            </a:r>
            <a:r>
              <a:rPr lang="it-IT" b="1" dirty="0">
                <a:solidFill>
                  <a:schemeClr val="tx1"/>
                </a:solidFill>
                <a:latin typeface="Segoe UI" panose="020B0502040204020203" pitchFamily="34" charset="0"/>
                <a:cs typeface="Arial" charset="0"/>
              </a:rPr>
              <a:t>accoglie i candidati e spiega loro l’articolazione delle giornate d’esame.</a:t>
            </a:r>
          </a:p>
          <a:p>
            <a:pPr algn="just">
              <a:lnSpc>
                <a:spcPct val="100000"/>
              </a:lnSpc>
              <a:spcBef>
                <a:spcPts val="300"/>
              </a:spcBef>
              <a:spcAft>
                <a:spcPts val="300"/>
              </a:spcAft>
              <a:defRPr/>
            </a:pPr>
            <a:endParaRPr lang="it-IT" b="1" dirty="0">
              <a:solidFill>
                <a:schemeClr val="tx1"/>
              </a:solidFill>
              <a:latin typeface="Segoe UI" panose="020B0502040204020203" pitchFamily="34" charset="0"/>
              <a:cs typeface="Arial" charset="0"/>
            </a:endParaRPr>
          </a:p>
          <a:p>
            <a:pPr algn="just">
              <a:lnSpc>
                <a:spcPct val="100000"/>
              </a:lnSpc>
              <a:spcBef>
                <a:spcPts val="300"/>
              </a:spcBef>
              <a:spcAft>
                <a:spcPts val="300"/>
              </a:spcAft>
              <a:defRPr/>
            </a:pPr>
            <a:r>
              <a:rPr lang="it-IT" b="1" dirty="0">
                <a:solidFill>
                  <a:schemeClr val="tx1"/>
                </a:solidFill>
                <a:latin typeface="Segoe UI" panose="020B0502040204020203" pitchFamily="34" charset="0"/>
                <a:cs typeface="Arial" charset="0"/>
              </a:rPr>
              <a:t>Nella prima giornata viene </a:t>
            </a:r>
            <a:r>
              <a:rPr lang="it-IT" b="1" u="sng" dirty="0">
                <a:solidFill>
                  <a:schemeClr val="tx1"/>
                </a:solidFill>
                <a:latin typeface="Segoe UI" panose="020B0502040204020203" pitchFamily="34" charset="0"/>
                <a:cs typeface="Arial" charset="0"/>
              </a:rPr>
              <a:t>realizzata la prova pratica.</a:t>
            </a:r>
          </a:p>
          <a:p>
            <a:pPr marL="358775" indent="0" algn="just">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Ai candidati viene illustrato e consegnato il testo che descrive la situazione di simulazione e fornisce le istruzioni relative alla prestazione attesa (ad es. siete in un ristorante con le seguenti caratteristiche…, dovete preparare questo menu…., realizzare un servizio di tipo… avete a disposizione queste materie prime – attrezzature – tempi…).</a:t>
            </a:r>
          </a:p>
          <a:p>
            <a:pPr marL="358775" indent="0" algn="just">
              <a:lnSpc>
                <a:spcPct val="100000"/>
              </a:lnSpc>
              <a:spcBef>
                <a:spcPts val="300"/>
              </a:spcBef>
              <a:spcAft>
                <a:spcPts val="300"/>
              </a:spcAft>
              <a:buNone/>
              <a:defRPr/>
            </a:pPr>
            <a:endParaRPr lang="it-IT" sz="800" b="1" dirty="0" smtClean="0">
              <a:solidFill>
                <a:schemeClr val="tx1"/>
              </a:solidFill>
              <a:latin typeface="Segoe UI" panose="020B0502040204020203" pitchFamily="34" charset="0"/>
              <a:cs typeface="Arial" charset="0"/>
            </a:endParaRPr>
          </a:p>
          <a:p>
            <a:pPr marL="358775" indent="0" algn="just">
              <a:lnSpc>
                <a:spcPct val="100000"/>
              </a:lnSpc>
              <a:spcBef>
                <a:spcPts val="300"/>
              </a:spcBef>
              <a:spcAft>
                <a:spcPts val="300"/>
              </a:spcAft>
              <a:buNone/>
              <a:defRPr/>
            </a:pPr>
            <a:r>
              <a:rPr lang="it-IT" b="1" dirty="0" smtClean="0">
                <a:solidFill>
                  <a:schemeClr val="tx1"/>
                </a:solidFill>
                <a:latin typeface="Segoe UI" panose="020B0502040204020203" pitchFamily="34" charset="0"/>
                <a:cs typeface="Arial" charset="0"/>
              </a:rPr>
              <a:t>A </a:t>
            </a:r>
            <a:r>
              <a:rPr lang="it-IT" b="1" dirty="0">
                <a:solidFill>
                  <a:schemeClr val="tx1"/>
                </a:solidFill>
                <a:latin typeface="Segoe UI" panose="020B0502040204020203" pitchFamily="34" charset="0"/>
                <a:cs typeface="Arial" charset="0"/>
              </a:rPr>
              <a:t>Daniele viene fornita la registrazione del testo, in coerenza con quanto previsto in relazione ai supporti ed agli strumenti compensativi previsti nel suo PDP per il suo DSA.  </a:t>
            </a:r>
          </a:p>
          <a:p>
            <a:pPr marL="358775" indent="0" algn="just">
              <a:lnSpc>
                <a:spcPct val="100000"/>
              </a:lnSpc>
              <a:spcBef>
                <a:spcPts val="300"/>
              </a:spcBef>
              <a:spcAft>
                <a:spcPts val="300"/>
              </a:spcAft>
              <a:buNone/>
              <a:defRPr/>
            </a:pPr>
            <a:endParaRPr lang="it-IT" sz="800" b="1" dirty="0" smtClean="0">
              <a:solidFill>
                <a:schemeClr val="tx1"/>
              </a:solidFill>
              <a:latin typeface="Segoe UI" panose="020B0502040204020203" pitchFamily="34" charset="0"/>
              <a:cs typeface="Arial" charset="0"/>
            </a:endParaRPr>
          </a:p>
          <a:p>
            <a:pPr marL="358775" indent="0" algn="just">
              <a:lnSpc>
                <a:spcPct val="100000"/>
              </a:lnSpc>
              <a:spcBef>
                <a:spcPts val="300"/>
              </a:spcBef>
              <a:spcAft>
                <a:spcPts val="300"/>
              </a:spcAft>
              <a:buNone/>
              <a:defRPr/>
            </a:pPr>
            <a:r>
              <a:rPr lang="it-IT" b="1" dirty="0" smtClean="0">
                <a:solidFill>
                  <a:schemeClr val="tx1"/>
                </a:solidFill>
                <a:latin typeface="Segoe UI" panose="020B0502040204020203" pitchFamily="34" charset="0"/>
                <a:cs typeface="Arial" charset="0"/>
              </a:rPr>
              <a:t>Ad </a:t>
            </a:r>
            <a:r>
              <a:rPr lang="it-IT" b="1" dirty="0">
                <a:solidFill>
                  <a:schemeClr val="tx1"/>
                </a:solidFill>
                <a:latin typeface="Segoe UI" panose="020B0502040204020203" pitchFamily="34" charset="0"/>
                <a:cs typeface="Arial" charset="0"/>
              </a:rPr>
              <a:t>Anna le istruzioni sono illustrate dall’insegnante di sostegno ed individuano per lei un ruolo attivo nell’ambito della cucina (la prestazione costituirà oggetto di accertamento) ed un ruolo più passivo ma che comunque ne motiva la presenza, nel corso del resto della prova, in particolare  nel servizio di </a:t>
            </a:r>
            <a:r>
              <a:rPr lang="it-IT" b="1" dirty="0" smtClean="0">
                <a:solidFill>
                  <a:schemeClr val="tx1"/>
                </a:solidFill>
                <a:latin typeface="Segoe UI" panose="020B0502040204020203" pitchFamily="34" charset="0"/>
                <a:cs typeface="Arial" charset="0"/>
              </a:rPr>
              <a:t>sala</a:t>
            </a:r>
            <a:r>
              <a:rPr lang="it-IT" b="1" dirty="0">
                <a:solidFill>
                  <a:schemeClr val="tx1"/>
                </a:solidFill>
                <a:latin typeface="Segoe UI" panose="020B0502040204020203" pitchFamily="34" charset="0"/>
                <a:cs typeface="Arial" charset="0"/>
              </a:rPr>
              <a:t>.</a:t>
            </a:r>
            <a:endParaRPr lang="it-IT" b="1" noProof="1">
              <a:solidFill>
                <a:schemeClr val="tx1"/>
              </a:solidFill>
              <a:latin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17</a:t>
            </a:fld>
            <a:endParaRPr lang="en-US"/>
          </a:p>
        </p:txBody>
      </p:sp>
    </p:spTree>
    <p:extLst>
      <p:ext uri="{BB962C8B-B14F-4D97-AF65-F5344CB8AC3E}">
        <p14:creationId xmlns:p14="http://schemas.microsoft.com/office/powerpoint/2010/main" val="39287879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a:t>Lo svolgimento </a:t>
            </a:r>
            <a:r>
              <a:rPr lang="it-IT" sz="2400" b="1" noProof="1" smtClean="0"/>
              <a:t>dell’esame/2</a:t>
            </a:r>
            <a:endParaRPr lang="it-IT" sz="2400" b="1" i="0" noProof="1">
              <a:solidFill>
                <a:schemeClr val="bg1"/>
              </a:solidFill>
              <a:latin typeface="Segoe UI Light"/>
            </a:endParaRPr>
          </a:p>
        </p:txBody>
      </p:sp>
      <p:sp>
        <p:nvSpPr>
          <p:cNvPr id="3" name="Segnaposto contenuto 2"/>
          <p:cNvSpPr>
            <a:spLocks noGrp="1"/>
          </p:cNvSpPr>
          <p:nvPr>
            <p:ph idx="1"/>
          </p:nvPr>
        </p:nvSpPr>
        <p:spPr>
          <a:xfrm>
            <a:off x="2842055" y="1367720"/>
            <a:ext cx="8750795" cy="3970214"/>
          </a:xfrm>
        </p:spPr>
        <p:txBody>
          <a:bodyPr>
            <a:noAutofit/>
          </a:bodyPr>
          <a:lstStyle/>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La simulazione comincia…</a:t>
            </a: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Ciascun commissario osserva le attività, registrando autonomamente la valutazione relativa a ciascuno dei candidati sulle apposite griglie</a:t>
            </a:r>
            <a:r>
              <a:rPr lang="it-IT" b="1" dirty="0" smtClean="0">
                <a:solidFill>
                  <a:schemeClr val="tx1"/>
                </a:solidFill>
                <a:latin typeface="Segoe UI" panose="020B0502040204020203" pitchFamily="34" charset="0"/>
                <a:cs typeface="Arial" charset="0"/>
              </a:rPr>
              <a:t>.</a:t>
            </a:r>
          </a:p>
          <a:p>
            <a:pPr marL="0" indent="0">
              <a:lnSpc>
                <a:spcPct val="100000"/>
              </a:lnSpc>
              <a:spcBef>
                <a:spcPts val="300"/>
              </a:spcBef>
              <a:spcAft>
                <a:spcPts val="300"/>
              </a:spcAft>
              <a:buNone/>
              <a:defRPr/>
            </a:pPr>
            <a:endParaRPr lang="it-IT" b="1" dirty="0">
              <a:solidFill>
                <a:schemeClr val="tx1"/>
              </a:solidFill>
              <a:latin typeface="Segoe UI" panose="020B0502040204020203" pitchFamily="34" charset="0"/>
              <a:cs typeface="Arial" charset="0"/>
            </a:endParaRP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Il tecnico di laboratorio garantisce la sicurezza e facilita gli aspetti operativi delle attività. Nella fase di simulazione che prevede la realizzazione del servizio partecipa come "cliente" così come i commissari</a:t>
            </a:r>
            <a:r>
              <a:rPr lang="it-IT" b="1" dirty="0" smtClean="0">
                <a:solidFill>
                  <a:schemeClr val="tx1"/>
                </a:solidFill>
                <a:latin typeface="Segoe UI" panose="020B0502040204020203" pitchFamily="34" charset="0"/>
                <a:cs typeface="Arial" charset="0"/>
              </a:rPr>
              <a:t>.</a:t>
            </a:r>
          </a:p>
          <a:p>
            <a:pPr marL="0" indent="0">
              <a:lnSpc>
                <a:spcPct val="100000"/>
              </a:lnSpc>
              <a:spcBef>
                <a:spcPts val="300"/>
              </a:spcBef>
              <a:spcAft>
                <a:spcPts val="300"/>
              </a:spcAft>
              <a:buNone/>
              <a:defRPr/>
            </a:pPr>
            <a:endParaRPr lang="it-IT" b="1" dirty="0">
              <a:solidFill>
                <a:schemeClr val="tx1"/>
              </a:solidFill>
              <a:latin typeface="Segoe UI" panose="020B0502040204020203" pitchFamily="34" charset="0"/>
              <a:cs typeface="Arial" charset="0"/>
            </a:endParaRP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Al termine della prova  i commissari si riuniscono per confrontare le rispettive valutazioni e pervenire all’elaborazione di una valutazione comune</a:t>
            </a:r>
            <a:r>
              <a:rPr lang="it-IT" b="1" dirty="0" smtClean="0">
                <a:solidFill>
                  <a:schemeClr val="tx1"/>
                </a:solidFill>
                <a:latin typeface="Segoe UI" panose="020B0502040204020203" pitchFamily="34" charset="0"/>
                <a:cs typeface="Arial" charset="0"/>
              </a:rPr>
              <a:t>.</a:t>
            </a:r>
          </a:p>
          <a:p>
            <a:pPr marL="0" indent="0">
              <a:lnSpc>
                <a:spcPct val="100000"/>
              </a:lnSpc>
              <a:spcBef>
                <a:spcPts val="300"/>
              </a:spcBef>
              <a:spcAft>
                <a:spcPts val="300"/>
              </a:spcAft>
              <a:buNone/>
              <a:defRPr/>
            </a:pPr>
            <a:endParaRPr lang="it-IT" b="1" dirty="0">
              <a:solidFill>
                <a:schemeClr val="tx1"/>
              </a:solidFill>
              <a:latin typeface="Segoe UI" panose="020B0502040204020203" pitchFamily="34" charset="0"/>
              <a:cs typeface="Arial" charset="0"/>
            </a:endParaRP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Sulla base delle valutazioni elaborate definiscono come impostare il colloquio del giorno successivo per ciascuno dei candidati per quanto concerne la sua funzione compensativa.</a:t>
            </a:r>
          </a:p>
          <a:p>
            <a:pPr>
              <a:lnSpc>
                <a:spcPct val="100000"/>
              </a:lnSpc>
              <a:spcBef>
                <a:spcPts val="300"/>
              </a:spcBef>
              <a:spcAft>
                <a:spcPts val="300"/>
              </a:spcAft>
            </a:pPr>
            <a:endParaRPr lang="it-IT" b="1" noProof="1">
              <a:solidFill>
                <a:schemeClr val="tx1"/>
              </a:solidFill>
              <a:latin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18</a:t>
            </a:fld>
            <a:endParaRPr lang="en-US"/>
          </a:p>
        </p:txBody>
      </p:sp>
    </p:spTree>
    <p:extLst>
      <p:ext uri="{BB962C8B-B14F-4D97-AF65-F5344CB8AC3E}">
        <p14:creationId xmlns:p14="http://schemas.microsoft.com/office/powerpoint/2010/main" val="10889758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a:t>Lo svolgimento </a:t>
            </a:r>
            <a:r>
              <a:rPr lang="it-IT" sz="2400" b="1" noProof="1" smtClean="0"/>
              <a:t>dell’esame/3</a:t>
            </a:r>
            <a:endParaRPr lang="it-IT" sz="2400" b="1" i="0" noProof="1">
              <a:solidFill>
                <a:schemeClr val="bg1"/>
              </a:solidFill>
              <a:latin typeface="Segoe UI Light"/>
            </a:endParaRPr>
          </a:p>
        </p:txBody>
      </p:sp>
      <p:sp>
        <p:nvSpPr>
          <p:cNvPr id="3" name="Segnaposto contenuto 2"/>
          <p:cNvSpPr>
            <a:spLocks noGrp="1"/>
          </p:cNvSpPr>
          <p:nvPr>
            <p:ph idx="1"/>
          </p:nvPr>
        </p:nvSpPr>
        <p:spPr>
          <a:xfrm>
            <a:off x="2607276" y="1135544"/>
            <a:ext cx="9000632" cy="3970214"/>
          </a:xfrm>
        </p:spPr>
        <p:txBody>
          <a:bodyPr>
            <a:noAutofit/>
          </a:bodyPr>
          <a:lstStyle/>
          <a:p>
            <a:pPr marL="0" indent="0">
              <a:lnSpc>
                <a:spcPct val="100000"/>
              </a:lnSpc>
              <a:spcBef>
                <a:spcPts val="300"/>
              </a:spcBef>
              <a:spcAft>
                <a:spcPts val="300"/>
              </a:spcAft>
              <a:buNone/>
              <a:defRPr/>
            </a:pPr>
            <a:r>
              <a:rPr lang="it-IT" sz="1700" b="1" u="sng" dirty="0">
                <a:solidFill>
                  <a:schemeClr val="tx1"/>
                </a:solidFill>
                <a:latin typeface="Segoe UI" panose="020B0502040204020203" pitchFamily="34" charset="0"/>
                <a:cs typeface="Segoe UI" panose="020B0502040204020203" pitchFamily="34" charset="0"/>
              </a:rPr>
              <a:t>Il colloquio</a:t>
            </a:r>
          </a:p>
          <a:p>
            <a:pPr marL="0" indent="0">
              <a:lnSpc>
                <a:spcPct val="100000"/>
              </a:lnSpc>
              <a:spcBef>
                <a:spcPts val="300"/>
              </a:spcBef>
              <a:spcAft>
                <a:spcPts val="300"/>
              </a:spcAft>
              <a:buNone/>
              <a:defRPr/>
            </a:pPr>
            <a:r>
              <a:rPr lang="it-IT" sz="1700" b="1" dirty="0">
                <a:solidFill>
                  <a:schemeClr val="tx1"/>
                </a:solidFill>
                <a:latin typeface="Segoe UI" panose="020B0502040204020203" pitchFamily="34" charset="0"/>
                <a:cs typeface="Segoe UI" panose="020B0502040204020203" pitchFamily="34" charset="0"/>
              </a:rPr>
              <a:t>Il secondo giorno delle prove viene realizzato il colloquio, che si svolge a livello </a:t>
            </a:r>
            <a:r>
              <a:rPr lang="it-IT" sz="1700" b="1" dirty="0" smtClean="0">
                <a:solidFill>
                  <a:schemeClr val="tx1"/>
                </a:solidFill>
                <a:latin typeface="Segoe UI" panose="020B0502040204020203" pitchFamily="34" charset="0"/>
                <a:cs typeface="Segoe UI" panose="020B0502040204020203" pitchFamily="34" charset="0"/>
              </a:rPr>
              <a:t>individuale e </a:t>
            </a:r>
            <a:r>
              <a:rPr lang="it-IT" sz="1700" b="1" dirty="0">
                <a:solidFill>
                  <a:schemeClr val="tx1"/>
                </a:solidFill>
                <a:latin typeface="Segoe UI" panose="020B0502040204020203" pitchFamily="34" charset="0"/>
                <a:cs typeface="Segoe UI" panose="020B0502040204020203" pitchFamily="34" charset="0"/>
              </a:rPr>
              <a:t>si avvia come previsto dalla traccia progettata con la richiesta al candidato di un commento generale sull’andamento della prova pratica</a:t>
            </a:r>
            <a:r>
              <a:rPr lang="it-IT" sz="1700" b="1" dirty="0" smtClean="0">
                <a:solidFill>
                  <a:schemeClr val="tx1"/>
                </a:solidFill>
                <a:latin typeface="Segoe UI" panose="020B0502040204020203" pitchFamily="34" charset="0"/>
                <a:cs typeface="Segoe UI" panose="020B0502040204020203" pitchFamily="34" charset="0"/>
              </a:rPr>
              <a:t>.</a:t>
            </a:r>
            <a:endParaRPr lang="it-IT" sz="1700"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sz="1700" b="1" dirty="0">
                <a:solidFill>
                  <a:schemeClr val="tx1"/>
                </a:solidFill>
                <a:latin typeface="Segoe UI" panose="020B0502040204020203" pitchFamily="34" charset="0"/>
                <a:cs typeface="Segoe UI" panose="020B0502040204020203" pitchFamily="34" charset="0"/>
              </a:rPr>
              <a:t>Prosegue poi con domande focalizzate sui diversi indicatori, alcune delle quali sono rivolte a tutti i candidati, altre invece rivolte solo ai candidati che hanno espresso una prestazione inadeguata nella prova pratica rispetto agli indicatori in cui è prevista una possibilità di compensazione.</a:t>
            </a:r>
          </a:p>
          <a:p>
            <a:pPr marL="0" indent="0">
              <a:lnSpc>
                <a:spcPct val="100000"/>
              </a:lnSpc>
              <a:spcBef>
                <a:spcPts val="300"/>
              </a:spcBef>
              <a:spcAft>
                <a:spcPts val="300"/>
              </a:spcAft>
              <a:buNone/>
              <a:defRPr/>
            </a:pPr>
            <a:r>
              <a:rPr lang="it-IT" sz="1700" b="1" dirty="0">
                <a:solidFill>
                  <a:schemeClr val="tx1"/>
                </a:solidFill>
                <a:latin typeface="Segoe UI" panose="020B0502040204020203" pitchFamily="34" charset="0"/>
                <a:cs typeface="Segoe UI" panose="020B0502040204020203" pitchFamily="34" charset="0"/>
              </a:rPr>
              <a:t>I commissari pervengono ad una valutazione comune, avvalendosi delle griglie appositamente predisposte e la formalizzano al termine di ciascun colloquio.</a:t>
            </a:r>
          </a:p>
          <a:p>
            <a:pPr marL="0" indent="0">
              <a:lnSpc>
                <a:spcPct val="100000"/>
              </a:lnSpc>
              <a:spcBef>
                <a:spcPts val="300"/>
              </a:spcBef>
              <a:spcAft>
                <a:spcPts val="300"/>
              </a:spcAft>
              <a:buNone/>
              <a:defRPr/>
            </a:pPr>
            <a:endParaRPr lang="it-IT" sz="1700"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sz="1700" b="1" u="sng" dirty="0">
                <a:solidFill>
                  <a:schemeClr val="tx1"/>
                </a:solidFill>
                <a:latin typeface="Segoe UI" panose="020B0502040204020203" pitchFamily="34" charset="0"/>
                <a:cs typeface="Segoe UI" panose="020B0502040204020203" pitchFamily="34" charset="0"/>
              </a:rPr>
              <a:t>La prova scritta</a:t>
            </a:r>
          </a:p>
          <a:p>
            <a:pPr marL="0" indent="0">
              <a:lnSpc>
                <a:spcPct val="100000"/>
              </a:lnSpc>
              <a:spcBef>
                <a:spcPts val="300"/>
              </a:spcBef>
              <a:spcAft>
                <a:spcPts val="300"/>
              </a:spcAft>
              <a:buNone/>
              <a:defRPr/>
            </a:pPr>
            <a:r>
              <a:rPr lang="it-IT" sz="1700" b="1" dirty="0">
                <a:solidFill>
                  <a:schemeClr val="tx1"/>
                </a:solidFill>
                <a:latin typeface="Segoe UI" panose="020B0502040204020203" pitchFamily="34" charset="0"/>
                <a:cs typeface="Segoe UI" panose="020B0502040204020203" pitchFamily="34" charset="0"/>
              </a:rPr>
              <a:t>Il terzo giorno delle prove viene realizzata la prova scritta</a:t>
            </a:r>
            <a:r>
              <a:rPr lang="it-IT" sz="1700" b="1" dirty="0" smtClean="0">
                <a:solidFill>
                  <a:schemeClr val="tx1"/>
                </a:solidFill>
                <a:latin typeface="Segoe UI" panose="020B0502040204020203" pitchFamily="34" charset="0"/>
                <a:cs typeface="Segoe UI" panose="020B0502040204020203" pitchFamily="34" charset="0"/>
              </a:rPr>
              <a:t>. A tutti viene proposto il testo predisposto.</a:t>
            </a:r>
            <a:endParaRPr lang="it-IT" sz="1700"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sz="1700" b="1" dirty="0">
                <a:solidFill>
                  <a:schemeClr val="tx1"/>
                </a:solidFill>
                <a:latin typeface="Segoe UI" panose="020B0502040204020203" pitchFamily="34" charset="0"/>
                <a:cs typeface="Segoe UI" panose="020B0502040204020203" pitchFamily="34" charset="0"/>
              </a:rPr>
              <a:t>A Daniele la prova viene somministrata con modalità appropriate rispetto al DSA e a quanto previsto nel PDP (testo registrato, realizzazione della prova tramite videoscrittura – computer</a:t>
            </a:r>
            <a:r>
              <a:rPr lang="it-IT" sz="1700" b="1" dirty="0" smtClean="0">
                <a:solidFill>
                  <a:schemeClr val="tx1"/>
                </a:solidFill>
                <a:latin typeface="Segoe UI" panose="020B0502040204020203" pitchFamily="34" charset="0"/>
                <a:cs typeface="Segoe UI" panose="020B0502040204020203" pitchFamily="34" charset="0"/>
              </a:rPr>
              <a:t>).</a:t>
            </a:r>
            <a:endParaRPr lang="it-IT" sz="1700"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sz="1700" b="1" dirty="0">
                <a:solidFill>
                  <a:schemeClr val="tx1"/>
                </a:solidFill>
                <a:latin typeface="Segoe UI" panose="020B0502040204020203" pitchFamily="34" charset="0"/>
                <a:cs typeface="Segoe UI" panose="020B0502040204020203" pitchFamily="34" charset="0"/>
              </a:rPr>
              <a:t>La prova viene corretta e viene attribuita la specifica valutazione relativa alla competenza  storico  socio </a:t>
            </a:r>
            <a:r>
              <a:rPr lang="it-IT" sz="1700" b="1" dirty="0" smtClean="0">
                <a:solidFill>
                  <a:schemeClr val="tx1"/>
                </a:solidFill>
                <a:latin typeface="Segoe UI" panose="020B0502040204020203" pitchFamily="34" charset="0"/>
                <a:cs typeface="Segoe UI" panose="020B0502040204020203" pitchFamily="34" charset="0"/>
              </a:rPr>
              <a:t>economica.</a:t>
            </a:r>
            <a:endParaRPr lang="it-IT" sz="1700" b="1" dirty="0">
              <a:solidFill>
                <a:schemeClr val="tx1"/>
              </a:solidFill>
              <a:latin typeface="Segoe UI" panose="020B0502040204020203" pitchFamily="34" charset="0"/>
              <a:cs typeface="Segoe UI" panose="020B0502040204020203" pitchFamily="34" charset="0"/>
            </a:endParaRPr>
          </a:p>
          <a:p>
            <a:pPr marL="0" lvl="0" indent="0">
              <a:lnSpc>
                <a:spcPct val="100000"/>
              </a:lnSpc>
              <a:spcBef>
                <a:spcPts val="300"/>
              </a:spcBef>
              <a:spcAft>
                <a:spcPts val="300"/>
              </a:spcAft>
              <a:buNone/>
            </a:pPr>
            <a:endParaRPr lang="it-IT" sz="1700" b="1" noProof="1">
              <a:solidFill>
                <a:schemeClr val="tx1"/>
              </a:solidFill>
              <a:latin typeface="Segoe UI" panose="020B0502040204020203" pitchFamily="34" charset="0"/>
              <a:cs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19</a:t>
            </a:fld>
            <a:endParaRPr lang="en-US"/>
          </a:p>
        </p:txBody>
      </p:sp>
    </p:spTree>
    <p:extLst>
      <p:ext uri="{BB962C8B-B14F-4D97-AF65-F5344CB8AC3E}">
        <p14:creationId xmlns:p14="http://schemas.microsoft.com/office/powerpoint/2010/main" val="38915483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l" defTabSz="914400">
              <a:spcBef>
                <a:spcPts val="0"/>
              </a:spcBef>
              <a:buNone/>
            </a:pPr>
            <a:r>
              <a:rPr lang="it-IT" sz="2400" b="1" i="0" noProof="1" smtClean="0">
                <a:solidFill>
                  <a:schemeClr val="tx1"/>
                </a:solidFill>
                <a:ea typeface="+mj-ea"/>
                <a:cs typeface="+mj-cs"/>
              </a:rPr>
              <a:t>Il contesto</a:t>
            </a:r>
            <a:endParaRPr lang="it-IT" sz="2400" b="1" i="0" noProof="1">
              <a:solidFill>
                <a:schemeClr val="tx1"/>
              </a:solidFill>
              <a:ea typeface="+mj-ea"/>
              <a:cs typeface="+mj-cs"/>
            </a:endParaRPr>
          </a:p>
        </p:txBody>
      </p:sp>
      <p:sp>
        <p:nvSpPr>
          <p:cNvPr id="3" name="Segnaposto contenuto 2"/>
          <p:cNvSpPr>
            <a:spLocks noGrp="1"/>
          </p:cNvSpPr>
          <p:nvPr>
            <p:ph idx="1"/>
          </p:nvPr>
        </p:nvSpPr>
        <p:spPr>
          <a:xfrm>
            <a:off x="2780269" y="1775493"/>
            <a:ext cx="8573531" cy="3942920"/>
          </a:xfrm>
        </p:spPr>
        <p:txBody>
          <a:bodyPr>
            <a:noAutofit/>
          </a:bodyPr>
          <a:lstStyle/>
          <a:p>
            <a:pPr marL="0" indent="0" defTabSz="762000" eaLnBrk="0" hangingPunct="0">
              <a:buNone/>
              <a:defRPr/>
            </a:pPr>
            <a:r>
              <a:rPr lang="it-IT" b="1" dirty="0">
                <a:solidFill>
                  <a:schemeClr val="tx1"/>
                </a:solidFill>
                <a:cs typeface="Arial" charset="0"/>
              </a:rPr>
              <a:t>Nell’Istituto Professionale/Ente di Formazione </a:t>
            </a:r>
            <a:r>
              <a:rPr lang="it-IT" b="1" dirty="0" smtClean="0">
                <a:solidFill>
                  <a:schemeClr val="tx1"/>
                </a:solidFill>
                <a:cs typeface="Arial" charset="0"/>
              </a:rPr>
              <a:t>Professionale G. Pico si </a:t>
            </a:r>
            <a:r>
              <a:rPr lang="it-IT" b="1" dirty="0">
                <a:solidFill>
                  <a:schemeClr val="tx1"/>
                </a:solidFill>
                <a:cs typeface="Arial" charset="0"/>
              </a:rPr>
              <a:t>sta per concludere il percorso formativo per “Operatore della </a:t>
            </a:r>
            <a:r>
              <a:rPr lang="it-IT" b="1" dirty="0" smtClean="0">
                <a:solidFill>
                  <a:schemeClr val="tx1"/>
                </a:solidFill>
                <a:cs typeface="Arial" charset="0"/>
              </a:rPr>
              <a:t>ristorazione” </a:t>
            </a:r>
            <a:r>
              <a:rPr lang="it-IT" b="1" dirty="0">
                <a:solidFill>
                  <a:schemeClr val="tx1"/>
                </a:solidFill>
                <a:cs typeface="Arial" charset="0"/>
              </a:rPr>
              <a:t>che prevede in esito il rilascio di un certificato di </a:t>
            </a:r>
            <a:r>
              <a:rPr lang="it-IT" b="1" dirty="0" smtClean="0">
                <a:solidFill>
                  <a:schemeClr val="tx1"/>
                </a:solidFill>
                <a:cs typeface="Arial" charset="0"/>
              </a:rPr>
              <a:t>Qualifica </a:t>
            </a:r>
            <a:r>
              <a:rPr lang="it-IT" b="1" dirty="0">
                <a:solidFill>
                  <a:schemeClr val="tx1"/>
                </a:solidFill>
                <a:cs typeface="Arial" charset="0"/>
              </a:rPr>
              <a:t>professionale attraverso l’applicazione del Sistema Regionale di Formalizzazione e Certificazione delle competenze</a:t>
            </a:r>
            <a:r>
              <a:rPr lang="it-IT" b="1" dirty="0" smtClean="0">
                <a:solidFill>
                  <a:schemeClr val="tx1"/>
                </a:solidFill>
                <a:cs typeface="Arial" charset="0"/>
              </a:rPr>
              <a:t>.</a:t>
            </a:r>
            <a:endParaRPr lang="it-IT" b="1" dirty="0">
              <a:solidFill>
                <a:schemeClr val="tx1"/>
              </a:solidFill>
              <a:cs typeface="Arial" charset="0"/>
            </a:endParaRPr>
          </a:p>
          <a:p>
            <a:pPr marL="0" indent="0" defTabSz="762000" eaLnBrk="0" hangingPunct="0">
              <a:buNone/>
              <a:defRPr/>
            </a:pPr>
            <a:r>
              <a:rPr lang="it-IT" b="1" dirty="0">
                <a:solidFill>
                  <a:schemeClr val="tx1"/>
                </a:solidFill>
                <a:cs typeface="Arial" charset="0"/>
              </a:rPr>
              <a:t>Nella classe sono presenti allievi con disabilità certificate, con DSA, altri in condizioni di </a:t>
            </a:r>
            <a:r>
              <a:rPr lang="it-IT" b="1" dirty="0" smtClean="0">
                <a:solidFill>
                  <a:schemeClr val="tx1"/>
                </a:solidFill>
                <a:cs typeface="Arial" charset="0"/>
              </a:rPr>
              <a:t>disagio. </a:t>
            </a:r>
          </a:p>
          <a:p>
            <a:pPr marL="0" indent="0" defTabSz="762000" eaLnBrk="0" hangingPunct="0">
              <a:buNone/>
              <a:defRPr/>
            </a:pPr>
            <a:r>
              <a:rPr lang="it-IT" b="1" dirty="0" smtClean="0">
                <a:solidFill>
                  <a:schemeClr val="tx1"/>
                </a:solidFill>
                <a:cs typeface="Arial" charset="0"/>
              </a:rPr>
              <a:t>Alcuni </a:t>
            </a:r>
            <a:r>
              <a:rPr lang="it-IT" b="1" dirty="0">
                <a:solidFill>
                  <a:schemeClr val="tx1"/>
                </a:solidFill>
                <a:cs typeface="Arial" charset="0"/>
              </a:rPr>
              <a:t>allievi hanno fatto molte assenze ed alcuni hanno avuto risultati non sempre brillanti nelle verifiche.</a:t>
            </a:r>
          </a:p>
          <a:p>
            <a:pPr marL="0" indent="0" defTabSz="762000" eaLnBrk="0" hangingPunct="0">
              <a:buNone/>
              <a:defRPr/>
            </a:pPr>
            <a:r>
              <a:rPr lang="it-IT" b="1" i="1" dirty="0" smtClean="0">
                <a:solidFill>
                  <a:schemeClr val="tx1"/>
                </a:solidFill>
                <a:cs typeface="Arial" charset="0"/>
              </a:rPr>
              <a:t>	</a:t>
            </a:r>
          </a:p>
          <a:p>
            <a:pPr marL="0" indent="0" algn="r" defTabSz="762000" eaLnBrk="0" hangingPunct="0">
              <a:buNone/>
              <a:defRPr/>
            </a:pPr>
            <a:r>
              <a:rPr lang="it-IT" b="1" i="1" dirty="0" smtClean="0">
                <a:solidFill>
                  <a:schemeClr val="tx1"/>
                </a:solidFill>
                <a:cs typeface="Arial" charset="0"/>
              </a:rPr>
              <a:t>Una </a:t>
            </a:r>
            <a:r>
              <a:rPr lang="it-IT" b="1" i="1" dirty="0">
                <a:solidFill>
                  <a:schemeClr val="tx1"/>
                </a:solidFill>
                <a:cs typeface="Arial" charset="0"/>
              </a:rPr>
              <a:t>classe come tante insomma</a:t>
            </a:r>
            <a:r>
              <a:rPr lang="it-IT" b="1" i="1" dirty="0" smtClean="0">
                <a:solidFill>
                  <a:schemeClr val="tx1"/>
                </a:solidFill>
                <a:cs typeface="Arial" charset="0"/>
              </a:rPr>
              <a:t>…. ed EPV </a:t>
            </a:r>
            <a:r>
              <a:rPr lang="it-IT" b="1" i="1" dirty="0">
                <a:solidFill>
                  <a:schemeClr val="tx1"/>
                </a:solidFill>
                <a:cs typeface="Arial" charset="0"/>
              </a:rPr>
              <a:t>ed RFC si mettono al lavoro..</a:t>
            </a:r>
          </a:p>
          <a:p>
            <a:pPr marL="0" indent="0" defTabSz="762000" eaLnBrk="0" hangingPunct="0">
              <a:buNone/>
              <a:defRPr/>
            </a:pPr>
            <a:endParaRPr lang="it-IT" b="1" dirty="0">
              <a:solidFill>
                <a:schemeClr val="tx1"/>
              </a:solidFill>
              <a:cs typeface="Arial" charset="0"/>
            </a:endParaRPr>
          </a:p>
          <a:p>
            <a:pPr marL="0" indent="0">
              <a:lnSpc>
                <a:spcPct val="100000"/>
              </a:lnSpc>
              <a:spcBef>
                <a:spcPts val="600"/>
              </a:spcBef>
              <a:spcAft>
                <a:spcPts val="600"/>
              </a:spcAft>
              <a:buNone/>
            </a:pPr>
            <a:endParaRPr lang="it-IT" b="1" noProof="1" smtClean="0">
              <a:solidFill>
                <a:schemeClr val="tx1"/>
              </a:solidFill>
            </a:endParaRPr>
          </a:p>
          <a:p>
            <a:pPr marL="0" indent="0">
              <a:lnSpc>
                <a:spcPct val="100000"/>
              </a:lnSpc>
              <a:spcBef>
                <a:spcPts val="600"/>
              </a:spcBef>
              <a:spcAft>
                <a:spcPts val="600"/>
              </a:spcAft>
              <a:buNone/>
            </a:pPr>
            <a:endParaRPr lang="it-IT" b="1" noProof="1">
              <a:solidFill>
                <a:schemeClr val="tx1"/>
              </a:solidFill>
            </a:endParaRPr>
          </a:p>
          <a:p>
            <a:pPr marL="0" indent="0">
              <a:lnSpc>
                <a:spcPct val="100000"/>
              </a:lnSpc>
              <a:spcBef>
                <a:spcPts val="600"/>
              </a:spcBef>
              <a:spcAft>
                <a:spcPts val="600"/>
              </a:spcAft>
              <a:buNone/>
            </a:pPr>
            <a:endParaRPr lang="it-IT" b="1" noProof="1">
              <a:solidFill>
                <a:schemeClr val="tx1"/>
              </a:solidFill>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2</a:t>
            </a:fld>
            <a:endParaRPr lang="en-US"/>
          </a:p>
        </p:txBody>
      </p:sp>
    </p:spTree>
    <p:extLst>
      <p:ext uri="{BB962C8B-B14F-4D97-AF65-F5344CB8AC3E}">
        <p14:creationId xmlns:p14="http://schemas.microsoft.com/office/powerpoint/2010/main" val="997245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a:t>Lo svolgimento dell’esame/4</a:t>
            </a:r>
          </a:p>
        </p:txBody>
      </p:sp>
      <p:sp>
        <p:nvSpPr>
          <p:cNvPr id="3" name="Segnaposto contenuto 2"/>
          <p:cNvSpPr>
            <a:spLocks noGrp="1"/>
          </p:cNvSpPr>
          <p:nvPr>
            <p:ph idx="1"/>
          </p:nvPr>
        </p:nvSpPr>
        <p:spPr>
          <a:xfrm>
            <a:off x="2656703" y="1392426"/>
            <a:ext cx="8874363" cy="3970214"/>
          </a:xfrm>
        </p:spPr>
        <p:txBody>
          <a:bodyPr>
            <a:noAutofit/>
          </a:bodyPr>
          <a:lstStyle/>
          <a:p>
            <a:pPr marL="0"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Segoe UI" panose="020B0502040204020203" pitchFamily="34" charset="0"/>
              </a:rPr>
              <a:t>La </a:t>
            </a:r>
            <a:r>
              <a:rPr lang="it-IT" b="1" dirty="0">
                <a:solidFill>
                  <a:schemeClr val="tx1"/>
                </a:solidFill>
                <a:latin typeface="Segoe UI" panose="020B0502040204020203" pitchFamily="34" charset="0"/>
                <a:cs typeface="Segoe UI" panose="020B0502040204020203" pitchFamily="34" charset="0"/>
              </a:rPr>
              <a:t>commissione esprime una valutazione e la formalizza nell’apposito documento di Valutazione della Prestazioni.</a:t>
            </a:r>
          </a:p>
          <a:p>
            <a:pPr marL="0" indent="0">
              <a:lnSpc>
                <a:spcPct val="100000"/>
              </a:lnSpc>
              <a:spcBef>
                <a:spcPts val="300"/>
              </a:spcBef>
              <a:spcAft>
                <a:spcPts val="300"/>
              </a:spcAft>
              <a:buNone/>
              <a:defRPr/>
            </a:pPr>
            <a:endParaRPr lang="it-IT"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Tutti </a:t>
            </a:r>
            <a:r>
              <a:rPr lang="it-IT" b="1" dirty="0" smtClean="0">
                <a:solidFill>
                  <a:schemeClr val="tx1"/>
                </a:solidFill>
                <a:latin typeface="Segoe UI" panose="020B0502040204020203" pitchFamily="34" charset="0"/>
                <a:cs typeface="Segoe UI" panose="020B0502040204020203" pitchFamily="34" charset="0"/>
              </a:rPr>
              <a:t>i nostri </a:t>
            </a:r>
            <a:r>
              <a:rPr lang="it-IT" b="1" dirty="0">
                <a:solidFill>
                  <a:schemeClr val="tx1"/>
                </a:solidFill>
                <a:latin typeface="Segoe UI" panose="020B0502040204020203" pitchFamily="34" charset="0"/>
                <a:cs typeface="Segoe UI" panose="020B0502040204020203" pitchFamily="34" charset="0"/>
              </a:rPr>
              <a:t>allievi hanno avuto una prestazione (nella prova pratica, nel colloquio, nella prova scritta</a:t>
            </a:r>
            <a:r>
              <a:rPr lang="it-IT" b="1" dirty="0" smtClean="0">
                <a:solidFill>
                  <a:schemeClr val="tx1"/>
                </a:solidFill>
                <a:latin typeface="Segoe UI" panose="020B0502040204020203" pitchFamily="34" charset="0"/>
                <a:cs typeface="Segoe UI" panose="020B0502040204020203" pitchFamily="34" charset="0"/>
              </a:rPr>
              <a:t>) sulla </a:t>
            </a:r>
            <a:r>
              <a:rPr lang="it-IT" b="1" dirty="0">
                <a:solidFill>
                  <a:schemeClr val="tx1"/>
                </a:solidFill>
                <a:latin typeface="Segoe UI" panose="020B0502040204020203" pitchFamily="34" charset="0"/>
                <a:cs typeface="Segoe UI" panose="020B0502040204020203" pitchFamily="34" charset="0"/>
              </a:rPr>
              <a:t>quale viene espressa una valutazione positiva </a:t>
            </a:r>
            <a:r>
              <a:rPr lang="it-IT" b="1" dirty="0" smtClean="0">
                <a:solidFill>
                  <a:schemeClr val="tx1"/>
                </a:solidFill>
                <a:latin typeface="Segoe UI" panose="020B0502040204020203" pitchFamily="34" charset="0"/>
                <a:cs typeface="Segoe UI" panose="020B0502040204020203" pitchFamily="34" charset="0"/>
              </a:rPr>
              <a:t>il che consente </a:t>
            </a:r>
            <a:r>
              <a:rPr lang="it-IT" b="1" dirty="0">
                <a:solidFill>
                  <a:schemeClr val="tx1"/>
                </a:solidFill>
                <a:latin typeface="Segoe UI" panose="020B0502040204020203" pitchFamily="34" charset="0"/>
                <a:cs typeface="Segoe UI" panose="020B0502040204020203" pitchFamily="34" charset="0"/>
              </a:rPr>
              <a:t>il rilascio del certificato di Qualifica.</a:t>
            </a: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Anche Daniele ha dimostrato il possesso di tutte le competenze, tecnico professionali e di base riferite alla </a:t>
            </a:r>
            <a:r>
              <a:rPr lang="it-IT" b="1" dirty="0" smtClean="0">
                <a:solidFill>
                  <a:schemeClr val="tx1"/>
                </a:solidFill>
                <a:latin typeface="Segoe UI" panose="020B0502040204020203" pitchFamily="34" charset="0"/>
                <a:cs typeface="Segoe UI" panose="020B0502040204020203" pitchFamily="34" charset="0"/>
              </a:rPr>
              <a:t>Qualifica </a:t>
            </a:r>
            <a:r>
              <a:rPr lang="it-IT" b="1" dirty="0">
                <a:solidFill>
                  <a:schemeClr val="tx1"/>
                </a:solidFill>
                <a:latin typeface="Segoe UI" panose="020B0502040204020203" pitchFamily="34" charset="0"/>
                <a:cs typeface="Segoe UI" panose="020B0502040204020203" pitchFamily="34" charset="0"/>
              </a:rPr>
              <a:t>e, pertanto, gli viene rilasciato il Certificato di Qualifica.</a:t>
            </a:r>
          </a:p>
          <a:p>
            <a:pPr marL="0" indent="0">
              <a:lnSpc>
                <a:spcPct val="100000"/>
              </a:lnSpc>
              <a:spcBef>
                <a:spcPts val="300"/>
              </a:spcBef>
              <a:spcAft>
                <a:spcPts val="300"/>
              </a:spcAft>
              <a:buNone/>
              <a:defRPr/>
            </a:pPr>
            <a:endParaRPr lang="it-IT"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L’unica eccezione è Luca che ha dimostrato il possesso di 3 UC e 2 competenze di </a:t>
            </a:r>
            <a:r>
              <a:rPr lang="it-IT" b="1" dirty="0" smtClean="0">
                <a:solidFill>
                  <a:schemeClr val="tx1"/>
                </a:solidFill>
                <a:latin typeface="Segoe UI" panose="020B0502040204020203" pitchFamily="34" charset="0"/>
                <a:cs typeface="Segoe UI" panose="020B0502040204020203" pitchFamily="34" charset="0"/>
              </a:rPr>
              <a:t>base (aveva fatto molte assenze..). </a:t>
            </a:r>
            <a:r>
              <a:rPr lang="it-IT" b="1" dirty="0">
                <a:solidFill>
                  <a:schemeClr val="tx1"/>
                </a:solidFill>
                <a:latin typeface="Segoe UI" panose="020B0502040204020203" pitchFamily="34" charset="0"/>
                <a:cs typeface="Segoe UI" panose="020B0502040204020203" pitchFamily="34" charset="0"/>
              </a:rPr>
              <a:t>Gli viene rilasciato un Certificato di Competenze relativo a </a:t>
            </a:r>
            <a:r>
              <a:rPr lang="it-IT" b="1" dirty="0" smtClean="0">
                <a:solidFill>
                  <a:schemeClr val="tx1"/>
                </a:solidFill>
                <a:latin typeface="Segoe UI" panose="020B0502040204020203" pitchFamily="34" charset="0"/>
                <a:cs typeface="Segoe UI" panose="020B0502040204020203" pitchFamily="34" charset="0"/>
              </a:rPr>
              <a:t>queste.</a:t>
            </a:r>
            <a:endParaRPr lang="it-IT"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Anna ha dimostrato il possesso di alcune conoscenze e capacità. Le viene rilasciata la relativa Scheda Capacità e Conoscenze.</a:t>
            </a:r>
          </a:p>
          <a:p>
            <a:pPr marL="0" lvl="0" indent="0">
              <a:lnSpc>
                <a:spcPct val="100000"/>
              </a:lnSpc>
              <a:spcBef>
                <a:spcPts val="300"/>
              </a:spcBef>
              <a:spcAft>
                <a:spcPts val="300"/>
              </a:spcAft>
              <a:buNone/>
            </a:pPr>
            <a:endParaRPr lang="it-IT" b="1" noProof="1">
              <a:solidFill>
                <a:schemeClr val="tx1"/>
              </a:solidFill>
              <a:latin typeface="Segoe UI" panose="020B0502040204020203" pitchFamily="34" charset="0"/>
              <a:cs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20</a:t>
            </a:fld>
            <a:endParaRPr lang="en-US"/>
          </a:p>
        </p:txBody>
      </p:sp>
    </p:spTree>
    <p:extLst>
      <p:ext uri="{BB962C8B-B14F-4D97-AF65-F5344CB8AC3E}">
        <p14:creationId xmlns:p14="http://schemas.microsoft.com/office/powerpoint/2010/main" val="26735636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61180"/>
            <a:ext cx="8911687" cy="1280890"/>
          </a:xfrm>
        </p:spPr>
        <p:txBody>
          <a:bodyPr>
            <a:normAutofit/>
          </a:bodyPr>
          <a:lstStyle/>
          <a:p>
            <a:pPr>
              <a:spcBef>
                <a:spcPts val="0"/>
              </a:spcBef>
            </a:pPr>
            <a:r>
              <a:rPr lang="it-IT" sz="2400" b="1" i="0" noProof="1" smtClean="0">
                <a:solidFill>
                  <a:schemeClr val="tx1"/>
                </a:solidFill>
              </a:rPr>
              <a:t>Il colloquio valutativo/1</a:t>
            </a:r>
            <a:endParaRPr lang="it-IT" sz="2400" b="1" i="0" noProof="1">
              <a:solidFill>
                <a:schemeClr val="tx1"/>
              </a:solidFill>
            </a:endParaRPr>
          </a:p>
        </p:txBody>
      </p:sp>
      <p:sp>
        <p:nvSpPr>
          <p:cNvPr id="3" name="Segnaposto contenuto 2"/>
          <p:cNvSpPr>
            <a:spLocks noGrp="1"/>
          </p:cNvSpPr>
          <p:nvPr>
            <p:ph idx="1"/>
          </p:nvPr>
        </p:nvSpPr>
        <p:spPr>
          <a:xfrm>
            <a:off x="2693773" y="1343006"/>
            <a:ext cx="8960860" cy="3970214"/>
          </a:xfrm>
        </p:spPr>
        <p:txBody>
          <a:bodyPr>
            <a:noAutofit/>
          </a:bodyPr>
          <a:lstStyle/>
          <a:p>
            <a:pPr marL="0" indent="0">
              <a:lnSpc>
                <a:spcPct val="100000"/>
              </a:lnSpc>
              <a:spcBef>
                <a:spcPts val="300"/>
              </a:spcBef>
              <a:spcAft>
                <a:spcPts val="300"/>
              </a:spcAft>
              <a:buNone/>
              <a:defRPr/>
            </a:pPr>
            <a:r>
              <a:rPr lang="it-IT" b="1" u="sng" dirty="0">
                <a:solidFill>
                  <a:schemeClr val="tx1"/>
                </a:solidFill>
                <a:latin typeface="Segoe UI" panose="020B0502040204020203" pitchFamily="34" charset="0"/>
                <a:cs typeface="Segoe UI" panose="020B0502040204020203" pitchFamily="34" charset="0"/>
              </a:rPr>
              <a:t>E Martino e Gino, che non avevano i requisiti per accedere all’esame e sono stati ammessi al Colloquio valutativo?</a:t>
            </a: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Nadia, che è l’EPV  dell’Istituto/Ente </a:t>
            </a:r>
            <a:r>
              <a:rPr lang="it-IT" b="1" dirty="0" smtClean="0">
                <a:solidFill>
                  <a:schemeClr val="tx1"/>
                </a:solidFill>
                <a:latin typeface="Segoe UI" panose="020B0502040204020203" pitchFamily="34" charset="0"/>
                <a:cs typeface="Segoe UI" panose="020B0502040204020203" pitchFamily="34" charset="0"/>
              </a:rPr>
              <a:t>G. Pico </a:t>
            </a:r>
            <a:r>
              <a:rPr lang="it-IT" b="1" dirty="0">
                <a:solidFill>
                  <a:schemeClr val="tx1"/>
                </a:solidFill>
                <a:latin typeface="Segoe UI" panose="020B0502040204020203" pitchFamily="34" charset="0"/>
                <a:cs typeface="Segoe UI" panose="020B0502040204020203" pitchFamily="34" charset="0"/>
              </a:rPr>
              <a:t>e Roberto, l’EAPQ, hanno  progettato, nella giornata dedicata alla preliminare della commissione, il colloquio valutativo da realizzare per loro</a:t>
            </a:r>
            <a:r>
              <a:rPr lang="it-IT" b="1" dirty="0" smtClean="0">
                <a:solidFill>
                  <a:schemeClr val="tx1"/>
                </a:solidFill>
                <a:latin typeface="Segoe UI" panose="020B0502040204020203" pitchFamily="34" charset="0"/>
                <a:cs typeface="Segoe UI" panose="020B0502040204020203" pitchFamily="34" charset="0"/>
              </a:rPr>
              <a:t>. </a:t>
            </a:r>
          </a:p>
          <a:p>
            <a:pPr marL="0"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Segoe UI" panose="020B0502040204020203" pitchFamily="34" charset="0"/>
              </a:rPr>
              <a:t>I colloqui durano 30 minuti per ciascun candidato e sono </a:t>
            </a:r>
            <a:r>
              <a:rPr lang="it-IT" b="1" dirty="0">
                <a:solidFill>
                  <a:schemeClr val="tx1"/>
                </a:solidFill>
                <a:latin typeface="Segoe UI" panose="020B0502040204020203" pitchFamily="34" charset="0"/>
                <a:cs typeface="Segoe UI" panose="020B0502040204020203" pitchFamily="34" charset="0"/>
              </a:rPr>
              <a:t>collocati al termine della giornata dedicata ai colloqui relativi alla prova d’esame</a:t>
            </a:r>
          </a:p>
          <a:p>
            <a:pPr marL="0" indent="0">
              <a:lnSpc>
                <a:spcPct val="100000"/>
              </a:lnSpc>
              <a:spcBef>
                <a:spcPts val="300"/>
              </a:spcBef>
              <a:spcAft>
                <a:spcPts val="300"/>
              </a:spcAft>
              <a:buNone/>
              <a:defRPr/>
            </a:pPr>
            <a:endParaRPr lang="it-IT" b="1" dirty="0" smtClean="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Segoe UI" panose="020B0502040204020203" pitchFamily="34" charset="0"/>
              </a:rPr>
              <a:t>EPV ed EAPQ hanno </a:t>
            </a:r>
            <a:r>
              <a:rPr lang="it-IT" b="1" dirty="0">
                <a:solidFill>
                  <a:schemeClr val="tx1"/>
                </a:solidFill>
                <a:latin typeface="Segoe UI" panose="020B0502040204020203" pitchFamily="34" charset="0"/>
                <a:cs typeface="Segoe UI" panose="020B0502040204020203" pitchFamily="34" charset="0"/>
              </a:rPr>
              <a:t>definito le domande che devono essere poste per accertare le competenze di base e tecnico professionali in riferimento alle quali gli allievi avevano prodotto le evidenze e cioè:</a:t>
            </a:r>
          </a:p>
          <a:p>
            <a:pPr indent="15875">
              <a:lnSpc>
                <a:spcPct val="100000"/>
              </a:lnSpc>
              <a:spcBef>
                <a:spcPts val="300"/>
              </a:spcBef>
              <a:spcAft>
                <a:spcPts val="300"/>
              </a:spcAft>
              <a:buFont typeface="Wingdings" panose="05000000000000000000" pitchFamily="2" charset="2"/>
              <a:buChar char="ü"/>
              <a:defRPr/>
            </a:pPr>
            <a:r>
              <a:rPr lang="it-IT" b="1" dirty="0" smtClean="0">
                <a:solidFill>
                  <a:schemeClr val="tx1"/>
                </a:solidFill>
                <a:latin typeface="Segoe UI" panose="020B0502040204020203" pitchFamily="34" charset="0"/>
                <a:cs typeface="Segoe UI" panose="020B0502040204020203" pitchFamily="34" charset="0"/>
              </a:rPr>
              <a:t> per </a:t>
            </a:r>
            <a:r>
              <a:rPr lang="it-IT" b="1" dirty="0">
                <a:solidFill>
                  <a:schemeClr val="tx1"/>
                </a:solidFill>
                <a:latin typeface="Segoe UI" panose="020B0502040204020203" pitchFamily="34" charset="0"/>
                <a:cs typeface="Segoe UI" panose="020B0502040204020203" pitchFamily="34" charset="0"/>
              </a:rPr>
              <a:t>Martino, per 2 competenze di base e per 2 UC;</a:t>
            </a:r>
          </a:p>
          <a:p>
            <a:pPr indent="15875">
              <a:lnSpc>
                <a:spcPct val="100000"/>
              </a:lnSpc>
              <a:spcBef>
                <a:spcPts val="300"/>
              </a:spcBef>
              <a:spcAft>
                <a:spcPts val="300"/>
              </a:spcAft>
              <a:buFont typeface="Wingdings" panose="05000000000000000000" pitchFamily="2" charset="2"/>
              <a:buChar char="ü"/>
              <a:defRPr/>
            </a:pPr>
            <a:r>
              <a:rPr lang="it-IT" b="1" dirty="0" smtClean="0">
                <a:solidFill>
                  <a:schemeClr val="tx1"/>
                </a:solidFill>
                <a:latin typeface="Segoe UI" panose="020B0502040204020203" pitchFamily="34" charset="0"/>
                <a:cs typeface="Segoe UI" panose="020B0502040204020203" pitchFamily="34" charset="0"/>
              </a:rPr>
              <a:t> per </a:t>
            </a:r>
            <a:r>
              <a:rPr lang="it-IT" b="1" dirty="0">
                <a:solidFill>
                  <a:schemeClr val="tx1"/>
                </a:solidFill>
                <a:latin typeface="Segoe UI" panose="020B0502040204020203" pitchFamily="34" charset="0"/>
                <a:cs typeface="Segoe UI" panose="020B0502040204020203" pitchFamily="34" charset="0"/>
              </a:rPr>
              <a:t>Gino, per tutte le UC (ma per nessuna delle competenze di base)</a:t>
            </a:r>
          </a:p>
          <a:p>
            <a:pPr marL="0" indent="0">
              <a:lnSpc>
                <a:spcPct val="100000"/>
              </a:lnSpc>
              <a:spcBef>
                <a:spcPts val="300"/>
              </a:spcBef>
              <a:spcAft>
                <a:spcPts val="300"/>
              </a:spcAft>
              <a:buNone/>
              <a:defRPr/>
            </a:pPr>
            <a:endParaRPr lang="it-IT"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EPV ed EAPQ definiscono i criteri di </a:t>
            </a:r>
            <a:r>
              <a:rPr lang="it-IT" b="1" dirty="0" smtClean="0">
                <a:solidFill>
                  <a:schemeClr val="tx1"/>
                </a:solidFill>
                <a:latin typeface="Segoe UI" panose="020B0502040204020203" pitchFamily="34" charset="0"/>
                <a:cs typeface="Segoe UI" panose="020B0502040204020203" pitchFamily="34" charset="0"/>
              </a:rPr>
              <a:t>valutazione: riguarderanno sia </a:t>
            </a:r>
            <a:r>
              <a:rPr lang="it-IT" b="1" dirty="0">
                <a:solidFill>
                  <a:schemeClr val="tx1"/>
                </a:solidFill>
                <a:latin typeface="Segoe UI" panose="020B0502040204020203" pitchFamily="34" charset="0"/>
                <a:cs typeface="Segoe UI" panose="020B0502040204020203" pitchFamily="34" charset="0"/>
              </a:rPr>
              <a:t>l’appropriatezza delle risposte </a:t>
            </a:r>
            <a:r>
              <a:rPr lang="it-IT" b="1" dirty="0" smtClean="0">
                <a:solidFill>
                  <a:schemeClr val="tx1"/>
                </a:solidFill>
                <a:latin typeface="Segoe UI" panose="020B0502040204020203" pitchFamily="34" charset="0"/>
                <a:cs typeface="Segoe UI" panose="020B0502040204020203" pitchFamily="34" charset="0"/>
              </a:rPr>
              <a:t>che </a:t>
            </a:r>
            <a:r>
              <a:rPr lang="it-IT" b="1" dirty="0">
                <a:solidFill>
                  <a:schemeClr val="tx1"/>
                </a:solidFill>
                <a:latin typeface="Segoe UI" panose="020B0502040204020203" pitchFamily="34" charset="0"/>
                <a:cs typeface="Segoe UI" panose="020B0502040204020203" pitchFamily="34" charset="0"/>
              </a:rPr>
              <a:t>l’utilizzo di un linguaggio tecnico corretto</a:t>
            </a:r>
            <a:r>
              <a:rPr lang="it-IT" b="1" dirty="0" smtClean="0">
                <a:solidFill>
                  <a:schemeClr val="tx1"/>
                </a:solidFill>
                <a:latin typeface="Segoe UI" panose="020B0502040204020203" pitchFamily="34" charset="0"/>
                <a:cs typeface="Segoe UI" panose="020B0502040204020203" pitchFamily="34" charset="0"/>
              </a:rPr>
              <a:t>.</a:t>
            </a:r>
          </a:p>
          <a:p>
            <a:pPr marL="0" indent="0">
              <a:lnSpc>
                <a:spcPct val="100000"/>
              </a:lnSpc>
              <a:spcBef>
                <a:spcPts val="300"/>
              </a:spcBef>
              <a:spcAft>
                <a:spcPts val="300"/>
              </a:spcAft>
              <a:buNone/>
            </a:pPr>
            <a:endParaRPr lang="it-IT" b="1" dirty="0">
              <a:solidFill>
                <a:schemeClr val="tx1"/>
              </a:solidFill>
              <a:latin typeface="Segoe UI" panose="020B0502040204020203" pitchFamily="34" charset="0"/>
              <a:cs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21</a:t>
            </a:fld>
            <a:endParaRPr lang="en-US"/>
          </a:p>
        </p:txBody>
      </p:sp>
    </p:spTree>
    <p:extLst>
      <p:ext uri="{BB962C8B-B14F-4D97-AF65-F5344CB8AC3E}">
        <p14:creationId xmlns:p14="http://schemas.microsoft.com/office/powerpoint/2010/main" val="17978364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smtClean="0"/>
              <a:t>Il colloquio valutativo/2</a:t>
            </a:r>
            <a:endParaRPr lang="it-IT" sz="2400" b="1" i="0" noProof="1">
              <a:solidFill>
                <a:schemeClr val="bg1"/>
              </a:solidFill>
              <a:latin typeface="Segoe UI Light"/>
            </a:endParaRPr>
          </a:p>
        </p:txBody>
      </p:sp>
      <p:sp>
        <p:nvSpPr>
          <p:cNvPr id="3" name="Segnaposto contenuto 2"/>
          <p:cNvSpPr>
            <a:spLocks noGrp="1"/>
          </p:cNvSpPr>
          <p:nvPr>
            <p:ph idx="1"/>
          </p:nvPr>
        </p:nvSpPr>
        <p:spPr>
          <a:xfrm>
            <a:off x="2644346" y="1392433"/>
            <a:ext cx="9047358" cy="3970214"/>
          </a:xfrm>
        </p:spPr>
        <p:txBody>
          <a:bodyPr>
            <a:noAutofit/>
          </a:bodyPr>
          <a:lstStyle/>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Nadia e Roberto </a:t>
            </a:r>
            <a:r>
              <a:rPr lang="it-IT" b="1" dirty="0" smtClean="0">
                <a:solidFill>
                  <a:schemeClr val="tx1"/>
                </a:solidFill>
                <a:latin typeface="Segoe UI" panose="020B0502040204020203" pitchFamily="34" charset="0"/>
                <a:cs typeface="Segoe UI" panose="020B0502040204020203" pitchFamily="34" charset="0"/>
              </a:rPr>
              <a:t>realizzano </a:t>
            </a:r>
            <a:r>
              <a:rPr lang="it-IT" b="1" dirty="0">
                <a:solidFill>
                  <a:schemeClr val="tx1"/>
                </a:solidFill>
                <a:latin typeface="Segoe UI" panose="020B0502040204020203" pitchFamily="34" charset="0"/>
                <a:cs typeface="Segoe UI" panose="020B0502040204020203" pitchFamily="34" charset="0"/>
              </a:rPr>
              <a:t>congiuntamente il colloquio </a:t>
            </a:r>
            <a:r>
              <a:rPr lang="it-IT" b="1" dirty="0" smtClean="0">
                <a:solidFill>
                  <a:schemeClr val="tx1"/>
                </a:solidFill>
                <a:latin typeface="Segoe UI" panose="020B0502040204020203" pitchFamily="34" charset="0"/>
                <a:cs typeface="Segoe UI" panose="020B0502040204020203" pitchFamily="34" charset="0"/>
              </a:rPr>
              <a:t>valutativo.</a:t>
            </a:r>
          </a:p>
          <a:p>
            <a:pPr marL="0" indent="0">
              <a:lnSpc>
                <a:spcPct val="100000"/>
              </a:lnSpc>
              <a:spcBef>
                <a:spcPts val="300"/>
              </a:spcBef>
              <a:spcAft>
                <a:spcPts val="300"/>
              </a:spcAft>
              <a:buNone/>
              <a:defRPr/>
            </a:pPr>
            <a:endParaRPr lang="it-IT" b="1" dirty="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Al termine </a:t>
            </a:r>
            <a:r>
              <a:rPr lang="it-IT" b="1" dirty="0" smtClean="0">
                <a:solidFill>
                  <a:schemeClr val="tx1"/>
                </a:solidFill>
                <a:latin typeface="Segoe UI" panose="020B0502040204020203" pitchFamily="34" charset="0"/>
                <a:cs typeface="Segoe UI" panose="020B0502040204020203" pitchFamily="34" charset="0"/>
              </a:rPr>
              <a:t>esprimono </a:t>
            </a:r>
            <a:r>
              <a:rPr lang="it-IT" b="1" dirty="0">
                <a:solidFill>
                  <a:schemeClr val="tx1"/>
                </a:solidFill>
                <a:latin typeface="Segoe UI" panose="020B0502040204020203" pitchFamily="34" charset="0"/>
                <a:cs typeface="Segoe UI" panose="020B0502040204020203" pitchFamily="34" charset="0"/>
              </a:rPr>
              <a:t>una valutazione per ciascuna singola UC/competenza di base prevista e la formalizzano nel documento di Valutazione delle Competenze.</a:t>
            </a:r>
          </a:p>
          <a:p>
            <a:pPr marL="0" indent="0">
              <a:lnSpc>
                <a:spcPct val="100000"/>
              </a:lnSpc>
              <a:spcBef>
                <a:spcPts val="300"/>
              </a:spcBef>
              <a:spcAft>
                <a:spcPts val="300"/>
              </a:spcAft>
              <a:buNone/>
              <a:defRPr/>
            </a:pPr>
            <a:r>
              <a:rPr lang="it-IT" b="1" dirty="0">
                <a:solidFill>
                  <a:schemeClr val="tx1"/>
                </a:solidFill>
                <a:latin typeface="Segoe UI" panose="020B0502040204020203" pitchFamily="34" charset="0"/>
                <a:cs typeface="Segoe UI" panose="020B0502040204020203" pitchFamily="34" charset="0"/>
              </a:rPr>
              <a:t>L’EPV redige il verbale del colloquio che riporta le attività svolte, le decisioni assunte e le relative motivazioni.</a:t>
            </a:r>
          </a:p>
          <a:p>
            <a:pPr marL="0" indent="0">
              <a:lnSpc>
                <a:spcPct val="100000"/>
              </a:lnSpc>
              <a:spcBef>
                <a:spcPts val="300"/>
              </a:spcBef>
              <a:spcAft>
                <a:spcPts val="300"/>
              </a:spcAft>
              <a:buNone/>
              <a:defRPr/>
            </a:pPr>
            <a:endParaRPr lang="it-IT" b="1" dirty="0" smtClean="0">
              <a:solidFill>
                <a:schemeClr val="tx1"/>
              </a:solidFill>
              <a:latin typeface="Segoe UI" panose="020B0502040204020203" pitchFamily="34" charset="0"/>
              <a:cs typeface="Segoe UI" panose="020B0502040204020203" pitchFamily="34" charset="0"/>
            </a:endParaRPr>
          </a:p>
          <a:p>
            <a:pPr marL="0"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Segoe UI" panose="020B0502040204020203" pitchFamily="34" charset="0"/>
              </a:rPr>
              <a:t>Nel </a:t>
            </a:r>
            <a:r>
              <a:rPr lang="it-IT" b="1" dirty="0">
                <a:solidFill>
                  <a:schemeClr val="tx1"/>
                </a:solidFill>
                <a:latin typeface="Segoe UI" panose="020B0502040204020203" pitchFamily="34" charset="0"/>
                <a:cs typeface="Segoe UI" panose="020B0502040204020203" pitchFamily="34" charset="0"/>
              </a:rPr>
              <a:t>corso del colloquio valutativo</a:t>
            </a:r>
            <a:r>
              <a:rPr lang="it-IT" b="1" dirty="0" smtClean="0">
                <a:solidFill>
                  <a:schemeClr val="tx1"/>
                </a:solidFill>
                <a:latin typeface="Segoe UI" panose="020B0502040204020203" pitchFamily="34" charset="0"/>
                <a:cs typeface="Segoe UI" panose="020B0502040204020203" pitchFamily="34" charset="0"/>
              </a:rPr>
              <a:t>:</a:t>
            </a:r>
          </a:p>
          <a:p>
            <a:pPr>
              <a:lnSpc>
                <a:spcPct val="100000"/>
              </a:lnSpc>
              <a:spcBef>
                <a:spcPts val="300"/>
              </a:spcBef>
              <a:spcAft>
                <a:spcPts val="300"/>
              </a:spcAft>
              <a:buFont typeface="Wingdings" panose="05000000000000000000" pitchFamily="2" charset="2"/>
              <a:buChar char="ü"/>
              <a:defRPr/>
            </a:pPr>
            <a:r>
              <a:rPr lang="it-IT" b="1" dirty="0" smtClean="0">
                <a:solidFill>
                  <a:schemeClr val="tx1"/>
                </a:solidFill>
                <a:latin typeface="Segoe UI" panose="020B0502040204020203" pitchFamily="34" charset="0"/>
                <a:cs typeface="Segoe UI" panose="020B0502040204020203" pitchFamily="34" charset="0"/>
              </a:rPr>
              <a:t>Gino </a:t>
            </a:r>
            <a:r>
              <a:rPr lang="it-IT" b="1" dirty="0">
                <a:solidFill>
                  <a:schemeClr val="tx1"/>
                </a:solidFill>
                <a:latin typeface="Segoe UI" panose="020B0502040204020203" pitchFamily="34" charset="0"/>
                <a:cs typeface="Segoe UI" panose="020B0502040204020203" pitchFamily="34" charset="0"/>
              </a:rPr>
              <a:t>dimostra il possesso delle capacità e delle conoscenze di ciascuna delle UC. Gli viene quindi rilasciato un Certificato di Competenza relativo alle 4 </a:t>
            </a:r>
            <a:r>
              <a:rPr lang="it-IT" b="1" dirty="0" smtClean="0">
                <a:solidFill>
                  <a:schemeClr val="tx1"/>
                </a:solidFill>
                <a:latin typeface="Segoe UI" panose="020B0502040204020203" pitchFamily="34" charset="0"/>
                <a:cs typeface="Segoe UI" panose="020B0502040204020203" pitchFamily="34" charset="0"/>
              </a:rPr>
              <a:t>UC;</a:t>
            </a:r>
            <a:endParaRPr lang="it-IT" b="1" dirty="0">
              <a:solidFill>
                <a:schemeClr val="tx1"/>
              </a:solidFill>
              <a:latin typeface="Segoe UI" panose="020B0502040204020203" pitchFamily="34" charset="0"/>
              <a:cs typeface="Segoe UI" panose="020B0502040204020203" pitchFamily="34" charset="0"/>
            </a:endParaRPr>
          </a:p>
          <a:p>
            <a:pPr>
              <a:lnSpc>
                <a:spcPct val="100000"/>
              </a:lnSpc>
              <a:spcBef>
                <a:spcPts val="1200"/>
              </a:spcBef>
              <a:spcAft>
                <a:spcPts val="300"/>
              </a:spcAft>
              <a:buFont typeface="Wingdings" panose="05000000000000000000" pitchFamily="2" charset="2"/>
              <a:buChar char="ü"/>
              <a:defRPr/>
            </a:pPr>
            <a:r>
              <a:rPr lang="it-IT" b="1" dirty="0" smtClean="0">
                <a:solidFill>
                  <a:schemeClr val="tx1"/>
                </a:solidFill>
                <a:latin typeface="Segoe UI" panose="020B0502040204020203" pitchFamily="34" charset="0"/>
                <a:cs typeface="Segoe UI" panose="020B0502040204020203" pitchFamily="34" charset="0"/>
              </a:rPr>
              <a:t>Martino </a:t>
            </a:r>
            <a:r>
              <a:rPr lang="it-IT" b="1" dirty="0">
                <a:solidFill>
                  <a:schemeClr val="tx1"/>
                </a:solidFill>
                <a:latin typeface="Segoe UI" panose="020B0502040204020203" pitchFamily="34" charset="0"/>
                <a:cs typeface="Segoe UI" panose="020B0502040204020203" pitchFamily="34" charset="0"/>
              </a:rPr>
              <a:t>dimostra il possesso di 1 UC e di 1 competenza di base, per le quali gli vengono rilasciati i relativi certificati di competenza, mentre per l’altra UC e l’altra competenza di base gli viene rilasciata la Scheda Capacità e Conoscenze.</a:t>
            </a:r>
          </a:p>
          <a:p>
            <a:pPr marL="0" indent="0">
              <a:lnSpc>
                <a:spcPct val="100000"/>
              </a:lnSpc>
              <a:spcBef>
                <a:spcPts val="300"/>
              </a:spcBef>
              <a:spcAft>
                <a:spcPts val="300"/>
              </a:spcAft>
              <a:buNone/>
            </a:pPr>
            <a:endParaRPr lang="it-IT" b="1" dirty="0">
              <a:solidFill>
                <a:schemeClr val="tx1"/>
              </a:solidFill>
              <a:latin typeface="Segoe UI" panose="020B0502040204020203" pitchFamily="34" charset="0"/>
              <a:cs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22</a:t>
            </a:fld>
            <a:endParaRPr lang="en-US"/>
          </a:p>
        </p:txBody>
      </p:sp>
    </p:spTree>
    <p:extLst>
      <p:ext uri="{BB962C8B-B14F-4D97-AF65-F5344CB8AC3E}">
        <p14:creationId xmlns:p14="http://schemas.microsoft.com/office/powerpoint/2010/main" val="32395021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smtClean="0"/>
              <a:t>Prima dell’esame/1</a:t>
            </a:r>
            <a:endParaRPr lang="it-IT" sz="2400" b="1" i="0" noProof="1">
              <a:solidFill>
                <a:schemeClr val="bg1"/>
              </a:solidFill>
              <a:latin typeface="Segoe UI Light"/>
            </a:endParaRPr>
          </a:p>
        </p:txBody>
      </p:sp>
      <p:sp>
        <p:nvSpPr>
          <p:cNvPr id="3" name="Segnaposto contenuto 2"/>
          <p:cNvSpPr>
            <a:spLocks noGrp="1"/>
          </p:cNvSpPr>
          <p:nvPr>
            <p:ph idx="1"/>
          </p:nvPr>
        </p:nvSpPr>
        <p:spPr>
          <a:xfrm>
            <a:off x="2730843" y="1309249"/>
            <a:ext cx="8622957" cy="3942920"/>
          </a:xfrm>
        </p:spPr>
        <p:txBody>
          <a:bodyPr>
            <a:noAutofit/>
          </a:bodyPr>
          <a:lstStyle/>
          <a:p>
            <a:pPr marL="0" indent="0">
              <a:lnSpc>
                <a:spcPct val="100000"/>
              </a:lnSpc>
              <a:spcBef>
                <a:spcPts val="600"/>
              </a:spcBef>
              <a:spcAft>
                <a:spcPts val="300"/>
              </a:spcAft>
              <a:buNone/>
              <a:defRPr/>
            </a:pPr>
            <a:r>
              <a:rPr lang="it-IT" altLang="it-IT" sz="1700" b="1" dirty="0" smtClean="0">
                <a:solidFill>
                  <a:schemeClr val="tx1"/>
                </a:solidFill>
              </a:rPr>
              <a:t>Quello che </a:t>
            </a:r>
            <a:r>
              <a:rPr lang="it-IT" altLang="it-IT" sz="1700" b="1" dirty="0">
                <a:solidFill>
                  <a:schemeClr val="tx1"/>
                </a:solidFill>
              </a:rPr>
              <a:t>dovrebbe andare all’esame è  un gruppo degli allievi in cui sono presenti, tra gli altri: </a:t>
            </a:r>
          </a:p>
          <a:p>
            <a:pPr>
              <a:lnSpc>
                <a:spcPct val="100000"/>
              </a:lnSpc>
              <a:spcBef>
                <a:spcPts val="600"/>
              </a:spcBef>
              <a:spcAft>
                <a:spcPts val="300"/>
              </a:spcAft>
              <a:defRPr/>
            </a:pPr>
            <a:r>
              <a:rPr lang="it-IT" altLang="it-IT" sz="1700" b="1" dirty="0" smtClean="0">
                <a:solidFill>
                  <a:schemeClr val="tx1"/>
                </a:solidFill>
              </a:rPr>
              <a:t>ANNA, </a:t>
            </a:r>
            <a:r>
              <a:rPr lang="it-IT" altLang="it-IT" sz="1700" b="1" dirty="0">
                <a:solidFill>
                  <a:schemeClr val="tx1"/>
                </a:solidFill>
              </a:rPr>
              <a:t>in condizione di disabilità certificata e che ha seguito un PEI </a:t>
            </a:r>
            <a:r>
              <a:rPr lang="it-IT" altLang="it-IT" sz="1700" b="1" dirty="0" smtClean="0">
                <a:solidFill>
                  <a:schemeClr val="tx1"/>
                </a:solidFill>
              </a:rPr>
              <a:t>differenziato</a:t>
            </a:r>
            <a:endParaRPr lang="it-IT" altLang="it-IT" sz="1700" b="1" dirty="0">
              <a:solidFill>
                <a:schemeClr val="tx1"/>
              </a:solidFill>
            </a:endParaRPr>
          </a:p>
          <a:p>
            <a:pPr>
              <a:lnSpc>
                <a:spcPct val="100000"/>
              </a:lnSpc>
              <a:spcBef>
                <a:spcPts val="600"/>
              </a:spcBef>
              <a:spcAft>
                <a:spcPts val="300"/>
              </a:spcAft>
              <a:defRPr/>
            </a:pPr>
            <a:r>
              <a:rPr lang="it-IT" altLang="it-IT" sz="1700" b="1" dirty="0" smtClean="0">
                <a:solidFill>
                  <a:schemeClr val="tx1"/>
                </a:solidFill>
              </a:rPr>
              <a:t>DANIELE, </a:t>
            </a:r>
            <a:r>
              <a:rPr lang="it-IT" altLang="it-IT" sz="1700" b="1" dirty="0">
                <a:solidFill>
                  <a:schemeClr val="tx1"/>
                </a:solidFill>
              </a:rPr>
              <a:t>con Disturbo Specifico dell’Apprendimento, che ha beneficiato, sulla base di </a:t>
            </a:r>
            <a:r>
              <a:rPr lang="it-IT" altLang="it-IT" sz="1700" b="1" dirty="0" smtClean="0">
                <a:solidFill>
                  <a:schemeClr val="tx1"/>
                </a:solidFill>
              </a:rPr>
              <a:t>un </a:t>
            </a:r>
            <a:r>
              <a:rPr lang="it-IT" altLang="it-IT" sz="1700" b="1" dirty="0">
                <a:solidFill>
                  <a:schemeClr val="tx1"/>
                </a:solidFill>
              </a:rPr>
              <a:t>PDP, di strumenti e supporti compensativi nel percorso formativo </a:t>
            </a:r>
            <a:endParaRPr lang="it-IT" altLang="it-IT" sz="1700" b="1" dirty="0" smtClean="0">
              <a:solidFill>
                <a:schemeClr val="tx1"/>
              </a:solidFill>
            </a:endParaRPr>
          </a:p>
          <a:p>
            <a:pPr>
              <a:lnSpc>
                <a:spcPct val="100000"/>
              </a:lnSpc>
              <a:spcBef>
                <a:spcPts val="600"/>
              </a:spcBef>
              <a:spcAft>
                <a:spcPts val="300"/>
              </a:spcAft>
              <a:defRPr/>
            </a:pPr>
            <a:r>
              <a:rPr lang="it-IT" altLang="it-IT" sz="1700" b="1" dirty="0" smtClean="0">
                <a:solidFill>
                  <a:schemeClr val="tx1"/>
                </a:solidFill>
              </a:rPr>
              <a:t>LUCA </a:t>
            </a:r>
            <a:r>
              <a:rPr lang="it-IT" altLang="it-IT" sz="1700" b="1" dirty="0">
                <a:solidFill>
                  <a:schemeClr val="tx1"/>
                </a:solidFill>
              </a:rPr>
              <a:t>e </a:t>
            </a:r>
            <a:r>
              <a:rPr lang="it-IT" altLang="it-IT" sz="1700" b="1" dirty="0" smtClean="0">
                <a:solidFill>
                  <a:schemeClr val="tx1"/>
                </a:solidFill>
              </a:rPr>
              <a:t>GIULIA, </a:t>
            </a:r>
            <a:r>
              <a:rPr lang="it-IT" altLang="it-IT" sz="1700" b="1" dirty="0">
                <a:solidFill>
                  <a:schemeClr val="tx1"/>
                </a:solidFill>
              </a:rPr>
              <a:t>che hanno fatto molte </a:t>
            </a:r>
            <a:r>
              <a:rPr lang="it-IT" altLang="it-IT" sz="1700" b="1" dirty="0" smtClean="0">
                <a:solidFill>
                  <a:schemeClr val="tx1"/>
                </a:solidFill>
              </a:rPr>
              <a:t>assenze</a:t>
            </a:r>
            <a:endParaRPr lang="it-IT" altLang="it-IT" sz="1700" b="1" dirty="0">
              <a:solidFill>
                <a:schemeClr val="tx1"/>
              </a:solidFill>
            </a:endParaRPr>
          </a:p>
          <a:p>
            <a:pPr>
              <a:lnSpc>
                <a:spcPct val="100000"/>
              </a:lnSpc>
              <a:spcBef>
                <a:spcPts val="600"/>
              </a:spcBef>
              <a:spcAft>
                <a:spcPts val="300"/>
              </a:spcAft>
              <a:defRPr/>
            </a:pPr>
            <a:r>
              <a:rPr lang="it-IT" altLang="it-IT" sz="1700" b="1" dirty="0" smtClean="0">
                <a:solidFill>
                  <a:schemeClr val="tx1"/>
                </a:solidFill>
              </a:rPr>
              <a:t>MARGHERITA </a:t>
            </a:r>
            <a:r>
              <a:rPr lang="it-IT" altLang="it-IT" sz="1700" b="1" dirty="0">
                <a:solidFill>
                  <a:schemeClr val="tx1"/>
                </a:solidFill>
              </a:rPr>
              <a:t>e </a:t>
            </a:r>
            <a:r>
              <a:rPr lang="it-IT" altLang="it-IT" sz="1700" b="1" dirty="0" smtClean="0">
                <a:solidFill>
                  <a:schemeClr val="tx1"/>
                </a:solidFill>
              </a:rPr>
              <a:t>MARTINO, </a:t>
            </a:r>
            <a:r>
              <a:rPr lang="it-IT" altLang="it-IT" sz="1700" b="1" dirty="0">
                <a:solidFill>
                  <a:schemeClr val="tx1"/>
                </a:solidFill>
              </a:rPr>
              <a:t>che hanno avuto diversi risultati non positivi nelle </a:t>
            </a:r>
            <a:r>
              <a:rPr lang="it-IT" altLang="it-IT" sz="1700" b="1" dirty="0" smtClean="0">
                <a:solidFill>
                  <a:schemeClr val="tx1"/>
                </a:solidFill>
              </a:rPr>
              <a:t>verifiche </a:t>
            </a:r>
            <a:r>
              <a:rPr lang="it-IT" altLang="it-IT" sz="1700" b="1" dirty="0">
                <a:solidFill>
                  <a:schemeClr val="tx1"/>
                </a:solidFill>
              </a:rPr>
              <a:t>relative alle diverse competenze sia di base che tecnico professionali</a:t>
            </a:r>
          </a:p>
          <a:p>
            <a:pPr>
              <a:lnSpc>
                <a:spcPct val="100000"/>
              </a:lnSpc>
              <a:spcBef>
                <a:spcPts val="600"/>
              </a:spcBef>
              <a:spcAft>
                <a:spcPts val="300"/>
              </a:spcAft>
              <a:defRPr/>
            </a:pPr>
            <a:r>
              <a:rPr lang="it-IT" altLang="it-IT" sz="1700" b="1" dirty="0" smtClean="0">
                <a:solidFill>
                  <a:schemeClr val="tx1"/>
                </a:solidFill>
              </a:rPr>
              <a:t>GINO, </a:t>
            </a:r>
            <a:r>
              <a:rPr lang="it-IT" altLang="it-IT" sz="1700" b="1" dirty="0">
                <a:solidFill>
                  <a:schemeClr val="tx1"/>
                </a:solidFill>
              </a:rPr>
              <a:t>che ha avuto risultati positivi più nelle verifiche relative alle </a:t>
            </a:r>
            <a:r>
              <a:rPr lang="it-IT" altLang="it-IT" sz="1700" b="1" dirty="0" smtClean="0">
                <a:solidFill>
                  <a:schemeClr val="tx1"/>
                </a:solidFill>
              </a:rPr>
              <a:t>competenze </a:t>
            </a:r>
            <a:r>
              <a:rPr lang="it-IT" altLang="it-IT" sz="1700" b="1" dirty="0">
                <a:solidFill>
                  <a:schemeClr val="tx1"/>
                </a:solidFill>
              </a:rPr>
              <a:t>tecnico professionali che nelle competenze di base e </a:t>
            </a:r>
            <a:r>
              <a:rPr lang="it-IT" altLang="it-IT" sz="1700" b="1" dirty="0" smtClean="0">
                <a:solidFill>
                  <a:schemeClr val="tx1"/>
                </a:solidFill>
              </a:rPr>
              <a:t>LEILA che</a:t>
            </a:r>
            <a:r>
              <a:rPr lang="it-IT" altLang="it-IT" sz="1700" b="1" dirty="0">
                <a:solidFill>
                  <a:schemeClr val="tx1"/>
                </a:solidFill>
              </a:rPr>
              <a:t>, al contrario, è andata meglio nelle verifiche sulle competenze di base</a:t>
            </a:r>
          </a:p>
          <a:p>
            <a:pPr>
              <a:lnSpc>
                <a:spcPct val="100000"/>
              </a:lnSpc>
              <a:spcBef>
                <a:spcPts val="600"/>
              </a:spcBef>
              <a:spcAft>
                <a:spcPts val="300"/>
              </a:spcAft>
            </a:pPr>
            <a:endParaRPr lang="it-IT" sz="1700" b="1" noProof="1">
              <a:solidFill>
                <a:schemeClr val="tx1"/>
              </a:solidFill>
            </a:endParaRPr>
          </a:p>
          <a:p>
            <a:pPr marL="0" indent="0" algn="r">
              <a:lnSpc>
                <a:spcPct val="100000"/>
              </a:lnSpc>
              <a:spcBef>
                <a:spcPts val="600"/>
              </a:spcBef>
              <a:spcAft>
                <a:spcPts val="300"/>
              </a:spcAft>
              <a:buNone/>
            </a:pPr>
            <a:r>
              <a:rPr lang="it-IT" sz="1700" b="1" i="1" noProof="1" smtClean="0">
                <a:solidFill>
                  <a:schemeClr val="tx1"/>
                </a:solidFill>
              </a:rPr>
              <a:t>L’organizzazione dell’esame non sarà semplicissima… </a:t>
            </a:r>
          </a:p>
          <a:p>
            <a:pPr marL="0" indent="0" algn="r">
              <a:lnSpc>
                <a:spcPct val="100000"/>
              </a:lnSpc>
              <a:spcBef>
                <a:spcPts val="600"/>
              </a:spcBef>
              <a:spcAft>
                <a:spcPts val="300"/>
              </a:spcAft>
              <a:buNone/>
            </a:pPr>
            <a:r>
              <a:rPr lang="it-IT" sz="1700" b="1" i="1" noProof="1" smtClean="0">
                <a:solidFill>
                  <a:schemeClr val="tx1"/>
                </a:solidFill>
              </a:rPr>
              <a:t>ma basta farci la mano…</a:t>
            </a:r>
          </a:p>
          <a:p>
            <a:pPr>
              <a:lnSpc>
                <a:spcPct val="100000"/>
              </a:lnSpc>
              <a:spcBef>
                <a:spcPts val="600"/>
              </a:spcBef>
              <a:spcAft>
                <a:spcPts val="300"/>
              </a:spcAft>
            </a:pPr>
            <a:endParaRPr lang="it-IT" sz="1700" b="1" noProof="1">
              <a:solidFill>
                <a:schemeClr val="tx1"/>
              </a:solidFill>
            </a:endParaRPr>
          </a:p>
          <a:p>
            <a:pPr>
              <a:lnSpc>
                <a:spcPct val="100000"/>
              </a:lnSpc>
              <a:spcBef>
                <a:spcPts val="600"/>
              </a:spcBef>
              <a:spcAft>
                <a:spcPts val="300"/>
              </a:spcAft>
            </a:pPr>
            <a:endParaRPr lang="it-IT" sz="1700" b="1" noProof="1">
              <a:solidFill>
                <a:schemeClr val="tx1"/>
              </a:solidFill>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3</a:t>
            </a:fld>
            <a:endParaRPr lang="en-US"/>
          </a:p>
        </p:txBody>
      </p:sp>
    </p:spTree>
    <p:extLst>
      <p:ext uri="{BB962C8B-B14F-4D97-AF65-F5344CB8AC3E}">
        <p14:creationId xmlns:p14="http://schemas.microsoft.com/office/powerpoint/2010/main" val="21874067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smtClean="0"/>
              <a:t>Prima dell’esame/2</a:t>
            </a:r>
            <a:endParaRPr lang="it-IT" sz="2400" b="1" i="0" noProof="1">
              <a:solidFill>
                <a:schemeClr val="bg1"/>
              </a:solidFill>
              <a:latin typeface="Segoe UI Light"/>
            </a:endParaRPr>
          </a:p>
        </p:txBody>
      </p:sp>
      <p:sp>
        <p:nvSpPr>
          <p:cNvPr id="3" name="Segnaposto contenuto 2"/>
          <p:cNvSpPr>
            <a:spLocks noGrp="1"/>
          </p:cNvSpPr>
          <p:nvPr>
            <p:ph idx="1"/>
          </p:nvPr>
        </p:nvSpPr>
        <p:spPr>
          <a:xfrm>
            <a:off x="2508423" y="1466568"/>
            <a:ext cx="9059714" cy="3970214"/>
          </a:xfrm>
        </p:spPr>
        <p:txBody>
          <a:bodyPr>
            <a:noAutofit/>
          </a:bodyPr>
          <a:lstStyle/>
          <a:p>
            <a:pPr marL="0" indent="0">
              <a:lnSpc>
                <a:spcPct val="100000"/>
              </a:lnSpc>
              <a:spcBef>
                <a:spcPts val="300"/>
              </a:spcBef>
              <a:spcAft>
                <a:spcPts val="300"/>
              </a:spcAft>
              <a:buNone/>
              <a:defRPr/>
            </a:pPr>
            <a:r>
              <a:rPr lang="it-IT" altLang="it-IT" b="1" dirty="0">
                <a:solidFill>
                  <a:schemeClr val="tx1"/>
                </a:solidFill>
              </a:rPr>
              <a:t>L’EPV esamina i Dossier delle evidenze degli allievi che hanno frequentato il percorso scolastico/formativo, li valuta e redige il “Documento di valutazione delle evidenze”.  </a:t>
            </a:r>
            <a:endParaRPr lang="it-IT" altLang="it-IT" b="1" dirty="0" smtClean="0">
              <a:solidFill>
                <a:schemeClr val="tx1"/>
              </a:solidFill>
            </a:endParaRPr>
          </a:p>
          <a:p>
            <a:pPr marL="0" indent="0">
              <a:lnSpc>
                <a:spcPct val="100000"/>
              </a:lnSpc>
              <a:spcBef>
                <a:spcPts val="300"/>
              </a:spcBef>
              <a:spcAft>
                <a:spcPts val="300"/>
              </a:spcAft>
              <a:buNone/>
              <a:defRPr/>
            </a:pPr>
            <a:endParaRPr lang="it-IT" altLang="it-IT" b="1" dirty="0">
              <a:solidFill>
                <a:schemeClr val="tx1"/>
              </a:solidFill>
            </a:endParaRPr>
          </a:p>
          <a:p>
            <a:pPr marL="0" indent="0">
              <a:lnSpc>
                <a:spcPct val="100000"/>
              </a:lnSpc>
              <a:spcBef>
                <a:spcPts val="300"/>
              </a:spcBef>
              <a:spcAft>
                <a:spcPts val="300"/>
              </a:spcAft>
              <a:buNone/>
              <a:defRPr/>
            </a:pPr>
            <a:r>
              <a:rPr lang="it-IT" b="1" dirty="0" smtClean="0">
                <a:solidFill>
                  <a:schemeClr val="tx1"/>
                </a:solidFill>
                <a:cs typeface="Arial" charset="0"/>
              </a:rPr>
              <a:t>Nel </a:t>
            </a:r>
            <a:r>
              <a:rPr lang="it-IT" b="1" dirty="0">
                <a:solidFill>
                  <a:schemeClr val="tx1"/>
                </a:solidFill>
                <a:cs typeface="Arial" charset="0"/>
              </a:rPr>
              <a:t>Documento di Valutazione delle evidenze l’EPV registra il dato sulla frequenza degli allievi, frequenza che deve corrispondere almeno al </a:t>
            </a:r>
            <a:r>
              <a:rPr lang="it-IT" b="1" u="sng" dirty="0">
                <a:solidFill>
                  <a:schemeClr val="tx1"/>
                </a:solidFill>
                <a:cs typeface="Arial" charset="0"/>
              </a:rPr>
              <a:t>75</a:t>
            </a:r>
            <a:r>
              <a:rPr lang="it-IT" b="1" dirty="0">
                <a:solidFill>
                  <a:schemeClr val="tx1"/>
                </a:solidFill>
                <a:cs typeface="Arial" charset="0"/>
              </a:rPr>
              <a:t>% del monte ore previsto dal percorso formativo nel suo complesso</a:t>
            </a:r>
            <a:r>
              <a:rPr lang="it-IT" b="1" dirty="0" smtClean="0">
                <a:solidFill>
                  <a:schemeClr val="tx1"/>
                </a:solidFill>
                <a:cs typeface="Arial" charset="0"/>
              </a:rPr>
              <a:t>.</a:t>
            </a:r>
          </a:p>
          <a:p>
            <a:pPr marL="0" indent="0">
              <a:lnSpc>
                <a:spcPct val="100000"/>
              </a:lnSpc>
              <a:spcBef>
                <a:spcPts val="300"/>
              </a:spcBef>
              <a:spcAft>
                <a:spcPts val="300"/>
              </a:spcAft>
              <a:buNone/>
              <a:defRPr/>
            </a:pPr>
            <a:endParaRPr lang="it-IT" b="1" dirty="0" smtClean="0">
              <a:solidFill>
                <a:schemeClr val="tx1"/>
              </a:solidFill>
              <a:cs typeface="Arial" charset="0"/>
            </a:endParaRPr>
          </a:p>
          <a:p>
            <a:pPr marL="0" indent="0">
              <a:lnSpc>
                <a:spcPct val="100000"/>
              </a:lnSpc>
              <a:spcBef>
                <a:spcPts val="300"/>
              </a:spcBef>
              <a:spcAft>
                <a:spcPts val="300"/>
              </a:spcAft>
              <a:buNone/>
              <a:defRPr/>
            </a:pPr>
            <a:r>
              <a:rPr lang="it-IT" b="1" dirty="0" smtClean="0">
                <a:solidFill>
                  <a:schemeClr val="tx1"/>
                </a:solidFill>
                <a:cs typeface="Arial" charset="0"/>
              </a:rPr>
              <a:t>La </a:t>
            </a:r>
            <a:r>
              <a:rPr lang="it-IT" b="1" dirty="0">
                <a:solidFill>
                  <a:schemeClr val="tx1"/>
                </a:solidFill>
                <a:cs typeface="Arial" charset="0"/>
              </a:rPr>
              <a:t>verifica evidenzia </a:t>
            </a:r>
            <a:r>
              <a:rPr lang="it-IT" b="1" dirty="0" smtClean="0">
                <a:solidFill>
                  <a:schemeClr val="tx1"/>
                </a:solidFill>
                <a:cs typeface="Arial" charset="0"/>
              </a:rPr>
              <a:t>che tutti gli allievi hanno raggiunto </a:t>
            </a:r>
            <a:r>
              <a:rPr lang="it-IT" b="1" dirty="0">
                <a:solidFill>
                  <a:schemeClr val="tx1"/>
                </a:solidFill>
                <a:cs typeface="Arial" charset="0"/>
              </a:rPr>
              <a:t>il 75% delle ore di presenza rispetto al percorso nel suo </a:t>
            </a:r>
            <a:r>
              <a:rPr lang="it-IT" b="1" dirty="0" smtClean="0">
                <a:solidFill>
                  <a:schemeClr val="tx1"/>
                </a:solidFill>
                <a:cs typeface="Arial" charset="0"/>
              </a:rPr>
              <a:t>complesso ad eccezione di Luca </a:t>
            </a:r>
            <a:r>
              <a:rPr lang="it-IT" b="1" dirty="0">
                <a:solidFill>
                  <a:schemeClr val="tx1"/>
                </a:solidFill>
                <a:cs typeface="Arial" charset="0"/>
              </a:rPr>
              <a:t>e </a:t>
            </a:r>
            <a:r>
              <a:rPr lang="it-IT" b="1" dirty="0" smtClean="0">
                <a:solidFill>
                  <a:schemeClr val="tx1"/>
                </a:solidFill>
                <a:cs typeface="Arial" charset="0"/>
              </a:rPr>
              <a:t>Giulia. </a:t>
            </a:r>
          </a:p>
          <a:p>
            <a:pPr marL="0" indent="0">
              <a:lnSpc>
                <a:spcPct val="100000"/>
              </a:lnSpc>
              <a:spcBef>
                <a:spcPts val="300"/>
              </a:spcBef>
              <a:spcAft>
                <a:spcPts val="300"/>
              </a:spcAft>
              <a:buNone/>
              <a:defRPr/>
            </a:pPr>
            <a:r>
              <a:rPr lang="it-IT" b="1" dirty="0" smtClean="0">
                <a:solidFill>
                  <a:schemeClr val="tx1"/>
                </a:solidFill>
                <a:cs typeface="Arial" charset="0"/>
              </a:rPr>
              <a:t>Per </a:t>
            </a:r>
            <a:r>
              <a:rPr lang="it-IT" b="1" dirty="0">
                <a:solidFill>
                  <a:schemeClr val="tx1"/>
                </a:solidFill>
                <a:cs typeface="Arial" charset="0"/>
              </a:rPr>
              <a:t>Luca però è presente il parere favorevole all’ammissione all’esame espresso dal Consiglio di classe (le assenze sono state per la gran parte dovute ad una malattia e sono documentate). Luca viene quindi ammesso all’esame.</a:t>
            </a:r>
          </a:p>
          <a:p>
            <a:pPr marL="0" indent="0">
              <a:lnSpc>
                <a:spcPct val="100000"/>
              </a:lnSpc>
              <a:spcBef>
                <a:spcPts val="300"/>
              </a:spcBef>
              <a:spcAft>
                <a:spcPts val="300"/>
              </a:spcAft>
              <a:buNone/>
              <a:defRPr/>
            </a:pPr>
            <a:r>
              <a:rPr lang="it-IT" b="1" dirty="0" smtClean="0">
                <a:solidFill>
                  <a:schemeClr val="tx1"/>
                </a:solidFill>
                <a:cs typeface="Arial" charset="0"/>
              </a:rPr>
              <a:t>Per </a:t>
            </a:r>
            <a:r>
              <a:rPr lang="it-IT" b="1" dirty="0">
                <a:solidFill>
                  <a:schemeClr val="tx1"/>
                </a:solidFill>
                <a:cs typeface="Arial" charset="0"/>
              </a:rPr>
              <a:t>Giulia non sono disponibili particolari informazioni-pareri </a:t>
            </a:r>
            <a:r>
              <a:rPr lang="it-IT" b="1" dirty="0" smtClean="0">
                <a:solidFill>
                  <a:schemeClr val="tx1"/>
                </a:solidFill>
                <a:cs typeface="Arial" charset="0"/>
              </a:rPr>
              <a:t>che </a:t>
            </a:r>
            <a:r>
              <a:rPr lang="it-IT" b="1" dirty="0">
                <a:solidFill>
                  <a:schemeClr val="tx1"/>
                </a:solidFill>
                <a:cs typeface="Arial" charset="0"/>
              </a:rPr>
              <a:t>consentono di derogare dal requisito e quindi non può accedere all’esame</a:t>
            </a:r>
            <a:r>
              <a:rPr lang="it-IT" b="1" dirty="0" smtClean="0">
                <a:solidFill>
                  <a:schemeClr val="tx1"/>
                </a:solidFill>
                <a:cs typeface="Arial" charset="0"/>
              </a:rPr>
              <a:t>.</a:t>
            </a:r>
          </a:p>
          <a:p>
            <a:pPr marL="0" indent="0">
              <a:lnSpc>
                <a:spcPct val="100000"/>
              </a:lnSpc>
              <a:spcBef>
                <a:spcPts val="300"/>
              </a:spcBef>
              <a:spcAft>
                <a:spcPts val="300"/>
              </a:spcAft>
              <a:buNone/>
              <a:defRPr/>
            </a:pPr>
            <a:endParaRPr lang="it-IT" b="1" dirty="0">
              <a:solidFill>
                <a:schemeClr val="tx1"/>
              </a:solidFill>
              <a:cs typeface="Arial" charset="0"/>
            </a:endParaRPr>
          </a:p>
          <a:p>
            <a:pPr marL="0" indent="0">
              <a:lnSpc>
                <a:spcPct val="100000"/>
              </a:lnSpc>
              <a:spcBef>
                <a:spcPts val="300"/>
              </a:spcBef>
              <a:spcAft>
                <a:spcPts val="300"/>
              </a:spcAft>
              <a:buNone/>
              <a:defRPr/>
            </a:pPr>
            <a:endParaRPr lang="it-IT" b="1" dirty="0">
              <a:solidFill>
                <a:schemeClr val="tx1"/>
              </a:solidFill>
              <a:cs typeface="Arial" charset="0"/>
            </a:endParaRPr>
          </a:p>
          <a:p>
            <a:pPr marL="0" indent="0">
              <a:lnSpc>
                <a:spcPct val="100000"/>
              </a:lnSpc>
              <a:spcBef>
                <a:spcPts val="300"/>
              </a:spcBef>
              <a:spcAft>
                <a:spcPts val="300"/>
              </a:spcAft>
              <a:buNone/>
              <a:defRPr/>
            </a:pPr>
            <a:endParaRPr lang="it-IT" b="1" dirty="0">
              <a:solidFill>
                <a:schemeClr val="tx1"/>
              </a:solidFill>
              <a:cs typeface="Arial" charset="0"/>
            </a:endParaRPr>
          </a:p>
          <a:p>
            <a:pPr marL="0" indent="0">
              <a:lnSpc>
                <a:spcPct val="100000"/>
              </a:lnSpc>
              <a:spcBef>
                <a:spcPts val="300"/>
              </a:spcBef>
              <a:spcAft>
                <a:spcPts val="300"/>
              </a:spcAft>
              <a:buNone/>
            </a:pPr>
            <a:r>
              <a:rPr lang="it-IT" b="1" dirty="0" smtClean="0">
                <a:solidFill>
                  <a:schemeClr val="tx1"/>
                </a:solidFill>
              </a:rPr>
              <a:t>  </a:t>
            </a:r>
          </a:p>
          <a:p>
            <a:pPr marL="0" indent="0">
              <a:lnSpc>
                <a:spcPct val="100000"/>
              </a:lnSpc>
              <a:spcBef>
                <a:spcPts val="300"/>
              </a:spcBef>
              <a:spcAft>
                <a:spcPts val="300"/>
              </a:spcAft>
              <a:buNone/>
            </a:pPr>
            <a:endParaRPr lang="it-IT" b="1" dirty="0" smtClean="0">
              <a:solidFill>
                <a:schemeClr val="tx1"/>
              </a:solidFill>
            </a:endParaRPr>
          </a:p>
          <a:p>
            <a:pPr marL="0" indent="0">
              <a:lnSpc>
                <a:spcPct val="100000"/>
              </a:lnSpc>
              <a:spcBef>
                <a:spcPts val="300"/>
              </a:spcBef>
              <a:spcAft>
                <a:spcPts val="300"/>
              </a:spcAft>
              <a:buNone/>
            </a:pPr>
            <a:endParaRPr lang="it-IT" b="1" noProof="1">
              <a:solidFill>
                <a:schemeClr val="tx1"/>
              </a:solidFill>
            </a:endParaRPr>
          </a:p>
          <a:p>
            <a:pPr marL="0" indent="0">
              <a:lnSpc>
                <a:spcPct val="100000"/>
              </a:lnSpc>
              <a:spcBef>
                <a:spcPts val="300"/>
              </a:spcBef>
              <a:spcAft>
                <a:spcPts val="300"/>
              </a:spcAft>
              <a:buNone/>
            </a:pPr>
            <a:endParaRPr lang="it-IT" b="1" noProof="1">
              <a:solidFill>
                <a:schemeClr val="tx1"/>
              </a:solidFill>
            </a:endParaRPr>
          </a:p>
          <a:p>
            <a:pPr marL="0" indent="0">
              <a:lnSpc>
                <a:spcPct val="100000"/>
              </a:lnSpc>
              <a:spcBef>
                <a:spcPts val="300"/>
              </a:spcBef>
              <a:spcAft>
                <a:spcPts val="300"/>
              </a:spcAft>
              <a:buNone/>
            </a:pPr>
            <a:endParaRPr lang="it-IT" b="1" noProof="1">
              <a:solidFill>
                <a:schemeClr val="tx1"/>
              </a:solidFill>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4</a:t>
            </a:fld>
            <a:endParaRPr lang="en-US"/>
          </a:p>
        </p:txBody>
      </p:sp>
    </p:spTree>
    <p:extLst>
      <p:ext uri="{BB962C8B-B14F-4D97-AF65-F5344CB8AC3E}">
        <p14:creationId xmlns:p14="http://schemas.microsoft.com/office/powerpoint/2010/main" val="27129119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smtClean="0"/>
              <a:t>Prima dell’esame/3</a:t>
            </a:r>
            <a:endParaRPr lang="it-IT" sz="2400" b="1" i="0" noProof="1">
              <a:solidFill>
                <a:schemeClr val="bg1"/>
              </a:solidFill>
              <a:latin typeface="Segoe UI Light"/>
            </a:endParaRPr>
          </a:p>
        </p:txBody>
      </p:sp>
      <p:sp>
        <p:nvSpPr>
          <p:cNvPr id="3" name="Segnaposto contenuto 2"/>
          <p:cNvSpPr>
            <a:spLocks noGrp="1"/>
          </p:cNvSpPr>
          <p:nvPr>
            <p:ph idx="1"/>
          </p:nvPr>
        </p:nvSpPr>
        <p:spPr>
          <a:xfrm>
            <a:off x="2656704" y="1429497"/>
            <a:ext cx="8936147" cy="3970214"/>
          </a:xfrm>
        </p:spPr>
        <p:txBody>
          <a:bodyPr>
            <a:noAutofit/>
          </a:bodyPr>
          <a:lstStyle/>
          <a:p>
            <a:pPr marL="0" indent="0">
              <a:lnSpc>
                <a:spcPct val="100000"/>
              </a:lnSpc>
              <a:spcBef>
                <a:spcPts val="300"/>
              </a:spcBef>
              <a:spcAft>
                <a:spcPts val="300"/>
              </a:spcAft>
              <a:buNone/>
              <a:defRPr/>
            </a:pPr>
            <a:r>
              <a:rPr lang="it-IT" altLang="it-IT" b="1" dirty="0">
                <a:solidFill>
                  <a:schemeClr val="tx1"/>
                </a:solidFill>
                <a:cs typeface="Arial" charset="0"/>
              </a:rPr>
              <a:t>L’EPV esamina e valuta le evidenze raccolte di ciascun allievo</a:t>
            </a:r>
          </a:p>
          <a:p>
            <a:pPr marL="0" indent="0">
              <a:lnSpc>
                <a:spcPct val="100000"/>
              </a:lnSpc>
              <a:spcBef>
                <a:spcPts val="300"/>
              </a:spcBef>
              <a:spcAft>
                <a:spcPts val="300"/>
              </a:spcAft>
              <a:buNone/>
              <a:defRPr/>
            </a:pPr>
            <a:endParaRPr lang="it-IT" b="1" dirty="0">
              <a:solidFill>
                <a:schemeClr val="tx1"/>
              </a:solidFill>
              <a:cs typeface="Arial" charset="0"/>
            </a:endParaRPr>
          </a:p>
          <a:p>
            <a:pPr marL="0" indent="0">
              <a:lnSpc>
                <a:spcPct val="100000"/>
              </a:lnSpc>
              <a:spcBef>
                <a:spcPts val="300"/>
              </a:spcBef>
              <a:spcAft>
                <a:spcPts val="300"/>
              </a:spcAft>
              <a:buNone/>
              <a:defRPr/>
            </a:pPr>
            <a:r>
              <a:rPr lang="it-IT" b="1" dirty="0">
                <a:solidFill>
                  <a:schemeClr val="tx1"/>
                </a:solidFill>
                <a:cs typeface="Arial" charset="0"/>
              </a:rPr>
              <a:t>Verifica la positiva correlazione in termini di pertinenza e correttezza tra le evidenze prodotte e le conoscenze e le capacità oggetto di </a:t>
            </a:r>
            <a:r>
              <a:rPr lang="it-IT" b="1" dirty="0" smtClean="0">
                <a:solidFill>
                  <a:schemeClr val="tx1"/>
                </a:solidFill>
                <a:cs typeface="Arial" charset="0"/>
              </a:rPr>
              <a:t>valutazione, </a:t>
            </a:r>
            <a:r>
              <a:rPr lang="it-IT" b="1" dirty="0">
                <a:solidFill>
                  <a:schemeClr val="tx1"/>
                </a:solidFill>
                <a:cs typeface="Arial" charset="0"/>
              </a:rPr>
              <a:t>ossia:</a:t>
            </a:r>
          </a:p>
          <a:p>
            <a:pPr marL="0" indent="0">
              <a:lnSpc>
                <a:spcPct val="100000"/>
              </a:lnSpc>
              <a:spcBef>
                <a:spcPts val="300"/>
              </a:spcBef>
              <a:spcAft>
                <a:spcPts val="300"/>
              </a:spcAft>
              <a:buNone/>
              <a:defRPr/>
            </a:pPr>
            <a:r>
              <a:rPr lang="it-IT" b="1" dirty="0">
                <a:solidFill>
                  <a:schemeClr val="tx1"/>
                </a:solidFill>
                <a:cs typeface="Arial" charset="0"/>
              </a:rPr>
              <a:t>riferite alle UC della qualifica di Operatore alla ristorazione;</a:t>
            </a:r>
          </a:p>
          <a:p>
            <a:pPr marL="0" indent="0">
              <a:lnSpc>
                <a:spcPct val="100000"/>
              </a:lnSpc>
              <a:spcBef>
                <a:spcPts val="300"/>
              </a:spcBef>
              <a:spcAft>
                <a:spcPts val="300"/>
              </a:spcAft>
              <a:buNone/>
              <a:defRPr/>
            </a:pPr>
            <a:r>
              <a:rPr lang="it-IT" b="1" dirty="0">
                <a:solidFill>
                  <a:schemeClr val="tx1"/>
                </a:solidFill>
                <a:cs typeface="Arial" charset="0"/>
              </a:rPr>
              <a:t>riferite alle competenze di base previste nell’Accordo relativo agli standard formativi minimi per le qualifiche triennali della </a:t>
            </a:r>
            <a:r>
              <a:rPr lang="it-IT" b="1" dirty="0" err="1">
                <a:solidFill>
                  <a:schemeClr val="tx1"/>
                </a:solidFill>
                <a:cs typeface="Arial" charset="0"/>
              </a:rPr>
              <a:t>IeFP</a:t>
            </a:r>
            <a:r>
              <a:rPr lang="it-IT" b="1" dirty="0">
                <a:solidFill>
                  <a:schemeClr val="tx1"/>
                </a:solidFill>
                <a:cs typeface="Arial" charset="0"/>
              </a:rPr>
              <a:t>.</a:t>
            </a:r>
          </a:p>
          <a:p>
            <a:pPr marL="0" indent="0">
              <a:lnSpc>
                <a:spcPct val="100000"/>
              </a:lnSpc>
              <a:spcBef>
                <a:spcPts val="300"/>
              </a:spcBef>
              <a:spcAft>
                <a:spcPts val="300"/>
              </a:spcAft>
              <a:buNone/>
              <a:defRPr/>
            </a:pPr>
            <a:r>
              <a:rPr lang="it-IT" b="1" i="1" dirty="0">
                <a:solidFill>
                  <a:schemeClr val="tx1"/>
                </a:solidFill>
                <a:cs typeface="Arial" charset="0"/>
              </a:rPr>
              <a:t>Per questa qualifica non sono previste competenze tecnico professionali aggiuntive.</a:t>
            </a:r>
          </a:p>
          <a:p>
            <a:pPr marL="0" indent="0">
              <a:lnSpc>
                <a:spcPct val="100000"/>
              </a:lnSpc>
              <a:spcBef>
                <a:spcPts val="300"/>
              </a:spcBef>
              <a:spcAft>
                <a:spcPts val="300"/>
              </a:spcAft>
              <a:buNone/>
              <a:defRPr/>
            </a:pPr>
            <a:endParaRPr lang="it-IT" b="1" dirty="0">
              <a:solidFill>
                <a:schemeClr val="tx1"/>
              </a:solidFill>
              <a:cs typeface="Arial" charset="0"/>
            </a:endParaRPr>
          </a:p>
          <a:p>
            <a:pPr marL="0" indent="0">
              <a:lnSpc>
                <a:spcPct val="100000"/>
              </a:lnSpc>
              <a:spcBef>
                <a:spcPts val="300"/>
              </a:spcBef>
              <a:spcAft>
                <a:spcPts val="300"/>
              </a:spcAft>
              <a:buNone/>
              <a:defRPr/>
            </a:pPr>
            <a:r>
              <a:rPr lang="it-IT" b="1" dirty="0">
                <a:solidFill>
                  <a:schemeClr val="tx1"/>
                </a:solidFill>
                <a:cs typeface="Arial" charset="0"/>
              </a:rPr>
              <a:t>La verifica evidenzia che tutti gli allievi hanno i requisiti per accedere all’esame (e cioè presentano evidenze «corrette e pertinenti» per una quota non inferiore al 75% delle conoscenze e capacità di ogni singola UC ed evidenze sufficienti a testimoniare l’acquisizione di tutte le </a:t>
            </a:r>
            <a:r>
              <a:rPr lang="it-IT" b="1" dirty="0" smtClean="0">
                <a:solidFill>
                  <a:schemeClr val="tx1"/>
                </a:solidFill>
                <a:cs typeface="Arial" charset="0"/>
              </a:rPr>
              <a:t>competenze </a:t>
            </a:r>
            <a:r>
              <a:rPr lang="it-IT" b="1" dirty="0">
                <a:solidFill>
                  <a:schemeClr val="tx1"/>
                </a:solidFill>
                <a:cs typeface="Arial" charset="0"/>
              </a:rPr>
              <a:t>di base), con alcune eccezioni …</a:t>
            </a:r>
          </a:p>
          <a:p>
            <a:pPr marL="28575" indent="0">
              <a:lnSpc>
                <a:spcPct val="100000"/>
              </a:lnSpc>
              <a:spcBef>
                <a:spcPts val="300"/>
              </a:spcBef>
              <a:spcAft>
                <a:spcPts val="300"/>
              </a:spcAft>
              <a:buNone/>
              <a:defRPr/>
            </a:pPr>
            <a:endParaRPr lang="it-IT" b="1" i="1" dirty="0">
              <a:solidFill>
                <a:schemeClr val="tx1"/>
              </a:solidFill>
              <a:cs typeface="Arial" charset="0"/>
            </a:endParaRPr>
          </a:p>
          <a:p>
            <a:pPr marL="28575" indent="0">
              <a:lnSpc>
                <a:spcPct val="100000"/>
              </a:lnSpc>
              <a:spcBef>
                <a:spcPts val="300"/>
              </a:spcBef>
              <a:spcAft>
                <a:spcPts val="300"/>
              </a:spcAft>
              <a:buNone/>
              <a:defRPr/>
            </a:pPr>
            <a:r>
              <a:rPr lang="it-IT" b="1" i="1" dirty="0">
                <a:solidFill>
                  <a:schemeClr val="tx1"/>
                </a:solidFill>
                <a:cs typeface="Arial" charset="0"/>
              </a:rPr>
              <a:t> </a:t>
            </a:r>
            <a:endParaRPr lang="it-IT" b="1" dirty="0">
              <a:solidFill>
                <a:schemeClr val="tx1"/>
              </a:solidFill>
            </a:endParaRPr>
          </a:p>
          <a:p>
            <a:pPr marL="0" indent="0">
              <a:lnSpc>
                <a:spcPct val="100000"/>
              </a:lnSpc>
              <a:spcBef>
                <a:spcPts val="300"/>
              </a:spcBef>
              <a:spcAft>
                <a:spcPts val="300"/>
              </a:spcAft>
              <a:buNone/>
            </a:pPr>
            <a:endParaRPr lang="it-IT" b="1" noProof="1">
              <a:solidFill>
                <a:schemeClr val="tx1"/>
              </a:solidFill>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5</a:t>
            </a:fld>
            <a:endParaRPr lang="en-US"/>
          </a:p>
        </p:txBody>
      </p:sp>
    </p:spTree>
    <p:extLst>
      <p:ext uri="{BB962C8B-B14F-4D97-AF65-F5344CB8AC3E}">
        <p14:creationId xmlns:p14="http://schemas.microsoft.com/office/powerpoint/2010/main" val="21737465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smtClean="0"/>
              <a:t>Prima dell’esame/4</a:t>
            </a:r>
            <a:endParaRPr lang="it-IT" sz="2400" b="1" i="0" noProof="1">
              <a:solidFill>
                <a:schemeClr val="bg1"/>
              </a:solidFill>
              <a:latin typeface="Segoe UI Light"/>
            </a:endParaRPr>
          </a:p>
        </p:txBody>
      </p:sp>
      <p:sp>
        <p:nvSpPr>
          <p:cNvPr id="3" name="Segnaposto contenuto 2"/>
          <p:cNvSpPr>
            <a:spLocks noGrp="1"/>
          </p:cNvSpPr>
          <p:nvPr>
            <p:ph idx="1"/>
          </p:nvPr>
        </p:nvSpPr>
        <p:spPr>
          <a:xfrm>
            <a:off x="3002692" y="1651923"/>
            <a:ext cx="8516017" cy="3970214"/>
          </a:xfrm>
        </p:spPr>
        <p:txBody>
          <a:bodyPr>
            <a:noAutofit/>
          </a:bodyPr>
          <a:lstStyle/>
          <a:p>
            <a:pPr marL="0" indent="0" algn="just">
              <a:lnSpc>
                <a:spcPct val="100000"/>
              </a:lnSpc>
              <a:spcBef>
                <a:spcPts val="300"/>
              </a:spcBef>
              <a:spcAft>
                <a:spcPts val="300"/>
              </a:spcAft>
              <a:buNone/>
              <a:defRPr/>
            </a:pPr>
            <a:r>
              <a:rPr lang="it-IT" b="1" dirty="0">
                <a:solidFill>
                  <a:schemeClr val="tx1"/>
                </a:solidFill>
                <a:cs typeface="Arial" charset="0"/>
              </a:rPr>
              <a:t>Le eccezioni riguardano:</a:t>
            </a:r>
          </a:p>
          <a:p>
            <a:pPr marL="657225" indent="-285750" algn="just">
              <a:lnSpc>
                <a:spcPct val="100000"/>
              </a:lnSpc>
              <a:spcBef>
                <a:spcPts val="300"/>
              </a:spcBef>
              <a:spcAft>
                <a:spcPts val="300"/>
              </a:spcAft>
              <a:buFont typeface="Wingdings" panose="05000000000000000000" pitchFamily="2" charset="2"/>
              <a:buChar char="ü"/>
              <a:defRPr/>
            </a:pPr>
            <a:r>
              <a:rPr lang="it-IT" b="1" dirty="0">
                <a:solidFill>
                  <a:schemeClr val="tx1"/>
                </a:solidFill>
                <a:cs typeface="Arial" charset="0"/>
              </a:rPr>
              <a:t>Margherita, che non ha raggiunto </a:t>
            </a:r>
            <a:r>
              <a:rPr lang="it-IT" b="1" dirty="0" smtClean="0">
                <a:solidFill>
                  <a:schemeClr val="tx1"/>
                </a:solidFill>
                <a:cs typeface="Arial" charset="0"/>
              </a:rPr>
              <a:t>alcuna competenza </a:t>
            </a:r>
            <a:r>
              <a:rPr lang="it-IT" b="1" dirty="0">
                <a:solidFill>
                  <a:schemeClr val="tx1"/>
                </a:solidFill>
                <a:cs typeface="Arial" charset="0"/>
              </a:rPr>
              <a:t>di base </a:t>
            </a:r>
            <a:r>
              <a:rPr lang="it-IT" b="1" dirty="0" smtClean="0">
                <a:solidFill>
                  <a:schemeClr val="tx1"/>
                </a:solidFill>
                <a:cs typeface="Arial" charset="0"/>
              </a:rPr>
              <a:t>né </a:t>
            </a:r>
            <a:r>
              <a:rPr lang="it-IT" b="1" dirty="0">
                <a:solidFill>
                  <a:schemeClr val="tx1"/>
                </a:solidFill>
                <a:cs typeface="Arial" charset="0"/>
              </a:rPr>
              <a:t>il 75% delle conoscenze e </a:t>
            </a:r>
            <a:r>
              <a:rPr lang="it-IT" b="1" dirty="0" smtClean="0">
                <a:solidFill>
                  <a:schemeClr val="tx1"/>
                </a:solidFill>
                <a:cs typeface="Arial" charset="0"/>
              </a:rPr>
              <a:t>capacità delle UC (di nessuna). </a:t>
            </a:r>
            <a:endParaRPr lang="it-IT" b="1" dirty="0">
              <a:solidFill>
                <a:schemeClr val="tx1"/>
              </a:solidFill>
              <a:cs typeface="Arial" charset="0"/>
            </a:endParaRPr>
          </a:p>
          <a:p>
            <a:pPr marL="657225" indent="-285750" algn="just">
              <a:lnSpc>
                <a:spcPct val="100000"/>
              </a:lnSpc>
              <a:spcBef>
                <a:spcPts val="300"/>
              </a:spcBef>
              <a:spcAft>
                <a:spcPts val="300"/>
              </a:spcAft>
              <a:buFont typeface="Wingdings" panose="05000000000000000000" pitchFamily="2" charset="2"/>
              <a:buChar char="ü"/>
              <a:defRPr/>
            </a:pPr>
            <a:r>
              <a:rPr lang="it-IT" b="1" dirty="0">
                <a:solidFill>
                  <a:schemeClr val="tx1"/>
                </a:solidFill>
                <a:cs typeface="Arial" charset="0"/>
              </a:rPr>
              <a:t>Leila che ha raggiunto tutte le competenze di base mentre non ha raggiunto il 75% di nessuna delle 4 UC della qualifica.</a:t>
            </a:r>
          </a:p>
          <a:p>
            <a:pPr marL="28575" indent="0" algn="just">
              <a:lnSpc>
                <a:spcPct val="100000"/>
              </a:lnSpc>
              <a:spcBef>
                <a:spcPts val="300"/>
              </a:spcBef>
              <a:spcAft>
                <a:spcPts val="300"/>
              </a:spcAft>
              <a:buNone/>
              <a:defRPr/>
            </a:pPr>
            <a:endParaRPr lang="it-IT" b="1" dirty="0">
              <a:solidFill>
                <a:schemeClr val="tx1"/>
              </a:solidFill>
              <a:cs typeface="Arial" charset="0"/>
            </a:endParaRPr>
          </a:p>
          <a:p>
            <a:pPr marL="28575" indent="0" algn="just">
              <a:lnSpc>
                <a:spcPct val="100000"/>
              </a:lnSpc>
              <a:spcBef>
                <a:spcPts val="300"/>
              </a:spcBef>
              <a:spcAft>
                <a:spcPts val="300"/>
              </a:spcAft>
              <a:buNone/>
              <a:defRPr/>
            </a:pPr>
            <a:r>
              <a:rPr lang="it-IT" b="1" dirty="0">
                <a:solidFill>
                  <a:schemeClr val="tx1"/>
                </a:solidFill>
                <a:cs typeface="Arial" charset="0"/>
              </a:rPr>
              <a:t>Margherita e Leila non hanno i requisiti per proseguire nel percorso di accertamento (né Esame né Colloquio Valutativo). </a:t>
            </a:r>
          </a:p>
          <a:p>
            <a:pPr marL="28575" indent="0" algn="just">
              <a:lnSpc>
                <a:spcPct val="100000"/>
              </a:lnSpc>
              <a:spcBef>
                <a:spcPts val="300"/>
              </a:spcBef>
              <a:spcAft>
                <a:spcPts val="300"/>
              </a:spcAft>
              <a:buNone/>
              <a:defRPr/>
            </a:pPr>
            <a:r>
              <a:rPr lang="it-IT" b="1" dirty="0">
                <a:solidFill>
                  <a:schemeClr val="tx1"/>
                </a:solidFill>
                <a:cs typeface="Arial" charset="0"/>
              </a:rPr>
              <a:t>Viene loro rilasciata la «Scheda conoscenze e capacità» in cui sono registrate le conoscenze e capacità correlate alle evidenze che hanno prodotte (valorizzazione di ciò che comunque hanno acquisito!). </a:t>
            </a:r>
          </a:p>
          <a:p>
            <a:pPr marL="28575" indent="0" algn="just">
              <a:lnSpc>
                <a:spcPct val="100000"/>
              </a:lnSpc>
              <a:spcBef>
                <a:spcPts val="300"/>
              </a:spcBef>
              <a:spcAft>
                <a:spcPts val="300"/>
              </a:spcAft>
              <a:buNone/>
              <a:defRPr/>
            </a:pPr>
            <a:endParaRPr lang="it-IT" b="1" dirty="0" smtClean="0">
              <a:solidFill>
                <a:schemeClr val="tx1"/>
              </a:solidFill>
              <a:cs typeface="Arial" charset="0"/>
            </a:endParaRPr>
          </a:p>
          <a:p>
            <a:pPr marL="28575" indent="0" algn="just">
              <a:lnSpc>
                <a:spcPct val="100000"/>
              </a:lnSpc>
              <a:spcBef>
                <a:spcPts val="300"/>
              </a:spcBef>
              <a:spcAft>
                <a:spcPts val="300"/>
              </a:spcAft>
              <a:buNone/>
              <a:defRPr/>
            </a:pPr>
            <a:r>
              <a:rPr lang="it-IT" b="1" dirty="0" smtClean="0">
                <a:solidFill>
                  <a:schemeClr val="tx1"/>
                </a:solidFill>
                <a:cs typeface="Arial" charset="0"/>
              </a:rPr>
              <a:t>Verranno </a:t>
            </a:r>
            <a:r>
              <a:rPr lang="it-IT" b="1" dirty="0">
                <a:solidFill>
                  <a:schemeClr val="tx1"/>
                </a:solidFill>
                <a:cs typeface="Arial" charset="0"/>
              </a:rPr>
              <a:t>prese le decisioni relative alla prosecuzione delle loro </a:t>
            </a:r>
            <a:r>
              <a:rPr lang="it-IT" b="1" dirty="0" smtClean="0">
                <a:solidFill>
                  <a:schemeClr val="tx1"/>
                </a:solidFill>
                <a:cs typeface="Arial" charset="0"/>
              </a:rPr>
              <a:t>attività nel contesto formativo specifico.</a:t>
            </a:r>
          </a:p>
          <a:p>
            <a:pPr marL="28575" indent="0" algn="just">
              <a:lnSpc>
                <a:spcPct val="100000"/>
              </a:lnSpc>
              <a:spcBef>
                <a:spcPts val="300"/>
              </a:spcBef>
              <a:spcAft>
                <a:spcPts val="300"/>
              </a:spcAft>
              <a:buNone/>
              <a:defRPr/>
            </a:pPr>
            <a:endParaRPr lang="it-IT" b="1" i="1" dirty="0" smtClean="0">
              <a:solidFill>
                <a:schemeClr val="tx1"/>
              </a:solidFill>
              <a:latin typeface="Segoe UI" panose="020B0502040204020203" pitchFamily="34" charset="0"/>
              <a:cs typeface="Arial" charset="0"/>
            </a:endParaRPr>
          </a:p>
          <a:p>
            <a:pPr marL="28575" indent="0" algn="just">
              <a:lnSpc>
                <a:spcPct val="100000"/>
              </a:lnSpc>
              <a:spcBef>
                <a:spcPts val="300"/>
              </a:spcBef>
              <a:spcAft>
                <a:spcPts val="300"/>
              </a:spcAft>
              <a:buNone/>
              <a:defRPr/>
            </a:pPr>
            <a:r>
              <a:rPr lang="it-IT" b="1" i="1" dirty="0" smtClean="0">
                <a:solidFill>
                  <a:schemeClr val="tx1"/>
                </a:solidFill>
                <a:latin typeface="Segoe UI" panose="020B0502040204020203" pitchFamily="34" charset="0"/>
                <a:cs typeface="Arial" charset="0"/>
              </a:rPr>
              <a:t>Ma non </a:t>
            </a:r>
            <a:r>
              <a:rPr lang="it-IT" b="1" i="1" dirty="0">
                <a:solidFill>
                  <a:schemeClr val="tx1"/>
                </a:solidFill>
                <a:latin typeface="Segoe UI" panose="020B0502040204020203" pitchFamily="34" charset="0"/>
                <a:cs typeface="Arial" charset="0"/>
              </a:rPr>
              <a:t>è finita…</a:t>
            </a:r>
          </a:p>
          <a:p>
            <a:pPr marL="28575" indent="0" algn="just">
              <a:lnSpc>
                <a:spcPct val="100000"/>
              </a:lnSpc>
              <a:spcBef>
                <a:spcPts val="300"/>
              </a:spcBef>
              <a:spcAft>
                <a:spcPts val="300"/>
              </a:spcAft>
              <a:buNone/>
              <a:defRPr/>
            </a:pPr>
            <a:endParaRPr lang="it-IT" b="1" dirty="0">
              <a:solidFill>
                <a:schemeClr val="tx1"/>
              </a:solidFill>
              <a:cs typeface="Arial" charset="0"/>
            </a:endParaRPr>
          </a:p>
          <a:p>
            <a:pPr marL="0" indent="0">
              <a:lnSpc>
                <a:spcPct val="100000"/>
              </a:lnSpc>
              <a:spcBef>
                <a:spcPts val="300"/>
              </a:spcBef>
              <a:spcAft>
                <a:spcPts val="300"/>
              </a:spcAft>
              <a:buNone/>
            </a:pPr>
            <a:endParaRPr lang="it-IT" b="1" noProof="1" smtClean="0">
              <a:solidFill>
                <a:schemeClr val="tx1"/>
              </a:solidFill>
            </a:endParaRPr>
          </a:p>
          <a:p>
            <a:pPr marL="0" indent="0">
              <a:lnSpc>
                <a:spcPct val="100000"/>
              </a:lnSpc>
              <a:spcBef>
                <a:spcPts val="300"/>
              </a:spcBef>
              <a:spcAft>
                <a:spcPts val="300"/>
              </a:spcAft>
              <a:buNone/>
            </a:pPr>
            <a:endParaRPr lang="it-IT" b="1" noProof="1">
              <a:solidFill>
                <a:schemeClr val="tx1"/>
              </a:solidFill>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6</a:t>
            </a:fld>
            <a:endParaRPr lang="en-US"/>
          </a:p>
        </p:txBody>
      </p:sp>
    </p:spTree>
    <p:extLst>
      <p:ext uri="{BB962C8B-B14F-4D97-AF65-F5344CB8AC3E}">
        <p14:creationId xmlns:p14="http://schemas.microsoft.com/office/powerpoint/2010/main" val="32967247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smtClean="0"/>
              <a:t>Prima dell’esame/5</a:t>
            </a:r>
            <a:endParaRPr lang="it-IT" sz="2400" b="1" i="0" noProof="1">
              <a:solidFill>
                <a:schemeClr val="bg1"/>
              </a:solidFill>
              <a:latin typeface="Segoe UI Light"/>
            </a:endParaRPr>
          </a:p>
        </p:txBody>
      </p:sp>
      <p:sp>
        <p:nvSpPr>
          <p:cNvPr id="3" name="Segnaposto contenuto 2"/>
          <p:cNvSpPr>
            <a:spLocks noGrp="1"/>
          </p:cNvSpPr>
          <p:nvPr>
            <p:ph idx="1"/>
          </p:nvPr>
        </p:nvSpPr>
        <p:spPr>
          <a:xfrm>
            <a:off x="3089189" y="1565424"/>
            <a:ext cx="8429520" cy="3970214"/>
          </a:xfrm>
        </p:spPr>
        <p:txBody>
          <a:bodyPr>
            <a:noAutofit/>
          </a:bodyPr>
          <a:lstStyle/>
          <a:p>
            <a:pPr marL="28575" indent="0">
              <a:lnSpc>
                <a:spcPct val="100000"/>
              </a:lnSpc>
              <a:spcBef>
                <a:spcPts val="300"/>
              </a:spcBef>
              <a:spcAft>
                <a:spcPts val="300"/>
              </a:spcAft>
              <a:buNone/>
              <a:defRPr/>
            </a:pPr>
            <a:r>
              <a:rPr lang="it-IT" b="1" dirty="0" smtClean="0">
                <a:solidFill>
                  <a:schemeClr val="tx1"/>
                </a:solidFill>
                <a:latin typeface="Segoe UI" panose="020B0502040204020203" pitchFamily="34" charset="0"/>
                <a:cs typeface="Arial" charset="0"/>
              </a:rPr>
              <a:t>Le </a:t>
            </a:r>
            <a:r>
              <a:rPr lang="it-IT" b="1" dirty="0">
                <a:solidFill>
                  <a:schemeClr val="tx1"/>
                </a:solidFill>
                <a:latin typeface="Segoe UI" panose="020B0502040204020203" pitchFamily="34" charset="0"/>
                <a:cs typeface="Arial" charset="0"/>
              </a:rPr>
              <a:t>eccezioni riguardano anche</a:t>
            </a:r>
            <a:r>
              <a:rPr lang="it-IT" b="1" dirty="0" smtClean="0">
                <a:solidFill>
                  <a:schemeClr val="tx1"/>
                </a:solidFill>
                <a:latin typeface="Segoe UI" panose="020B0502040204020203" pitchFamily="34" charset="0"/>
                <a:cs typeface="Arial" charset="0"/>
              </a:rPr>
              <a:t>:</a:t>
            </a:r>
            <a:endParaRPr lang="it-IT" b="1" dirty="0">
              <a:solidFill>
                <a:schemeClr val="tx1"/>
              </a:solidFill>
              <a:latin typeface="Segoe UI" panose="020B0502040204020203" pitchFamily="34" charset="0"/>
              <a:cs typeface="Arial" charset="0"/>
            </a:endParaRPr>
          </a:p>
          <a:p>
            <a:pPr marL="657225" indent="-285750">
              <a:lnSpc>
                <a:spcPct val="100000"/>
              </a:lnSpc>
              <a:spcBef>
                <a:spcPts val="300"/>
              </a:spcBef>
              <a:spcAft>
                <a:spcPts val="300"/>
              </a:spcAft>
              <a:buFont typeface="Wingdings" panose="05000000000000000000" pitchFamily="2" charset="2"/>
              <a:buChar char="ü"/>
              <a:defRPr/>
            </a:pPr>
            <a:r>
              <a:rPr lang="it-IT" b="1" dirty="0">
                <a:solidFill>
                  <a:schemeClr val="tx1"/>
                </a:solidFill>
                <a:latin typeface="Segoe UI" panose="020B0502040204020203" pitchFamily="34" charset="0"/>
                <a:cs typeface="Arial" charset="0"/>
              </a:rPr>
              <a:t>Gino, che ha raggiunto il 75% delle conoscenze e capacità di tutte le UC della Qualifica mentre non ha raggiunto nessuna delle competenze di base.</a:t>
            </a:r>
          </a:p>
          <a:p>
            <a:pPr marL="657225" indent="-285750">
              <a:lnSpc>
                <a:spcPct val="100000"/>
              </a:lnSpc>
              <a:spcBef>
                <a:spcPts val="300"/>
              </a:spcBef>
              <a:spcAft>
                <a:spcPts val="300"/>
              </a:spcAft>
              <a:buFont typeface="Wingdings" panose="05000000000000000000" pitchFamily="2" charset="2"/>
              <a:buChar char="ü"/>
              <a:defRPr/>
            </a:pPr>
            <a:r>
              <a:rPr lang="it-IT" b="1" dirty="0">
                <a:solidFill>
                  <a:schemeClr val="tx1"/>
                </a:solidFill>
                <a:latin typeface="Segoe UI" panose="020B0502040204020203" pitchFamily="34" charset="0"/>
                <a:cs typeface="Arial" charset="0"/>
              </a:rPr>
              <a:t>Martino, che ha raggiunto due competenze di base ed il 75% delle conoscenze e capacità solo per 2 UC. </a:t>
            </a:r>
          </a:p>
          <a:p>
            <a:pPr marL="28575" indent="0">
              <a:lnSpc>
                <a:spcPct val="100000"/>
              </a:lnSpc>
              <a:spcBef>
                <a:spcPts val="300"/>
              </a:spcBef>
              <a:spcAft>
                <a:spcPts val="300"/>
              </a:spcAft>
              <a:buNone/>
              <a:defRPr/>
            </a:pPr>
            <a:endParaRPr lang="it-IT" b="1" dirty="0">
              <a:solidFill>
                <a:schemeClr val="tx1"/>
              </a:solidFill>
              <a:latin typeface="Segoe UI" panose="020B0502040204020203" pitchFamily="34" charset="0"/>
              <a:cs typeface="Arial" charset="0"/>
            </a:endParaRPr>
          </a:p>
          <a:p>
            <a:pPr marL="28575" indent="0">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Gino e Martino non hanno i requisiti per accedere all’esame.</a:t>
            </a:r>
          </a:p>
          <a:p>
            <a:pPr marL="28575" indent="0">
              <a:lnSpc>
                <a:spcPct val="100000"/>
              </a:lnSpc>
              <a:spcBef>
                <a:spcPts val="300"/>
              </a:spcBef>
              <a:spcAft>
                <a:spcPts val="300"/>
              </a:spcAft>
              <a:buNone/>
              <a:defRPr/>
            </a:pPr>
            <a:r>
              <a:rPr lang="it-IT" b="1" dirty="0">
                <a:solidFill>
                  <a:schemeClr val="tx1"/>
                </a:solidFill>
                <a:latin typeface="Segoe UI" panose="020B0502040204020203" pitchFamily="34" charset="0"/>
                <a:cs typeface="Arial" charset="0"/>
              </a:rPr>
              <a:t>Vengono ammessi al Colloquio </a:t>
            </a:r>
            <a:r>
              <a:rPr lang="it-IT" b="1" dirty="0" smtClean="0">
                <a:solidFill>
                  <a:schemeClr val="tx1"/>
                </a:solidFill>
                <a:latin typeface="Segoe UI" panose="020B0502040204020203" pitchFamily="34" charset="0"/>
                <a:cs typeface="Arial" charset="0"/>
              </a:rPr>
              <a:t>valutativo:</a:t>
            </a:r>
            <a:endParaRPr lang="it-IT" b="1" dirty="0">
              <a:solidFill>
                <a:schemeClr val="tx1"/>
              </a:solidFill>
              <a:latin typeface="Segoe UI" panose="020B0502040204020203" pitchFamily="34" charset="0"/>
              <a:cs typeface="Arial" charset="0"/>
            </a:endParaRPr>
          </a:p>
          <a:p>
            <a:pPr marL="657225" indent="-285750">
              <a:lnSpc>
                <a:spcPct val="100000"/>
              </a:lnSpc>
              <a:spcBef>
                <a:spcPts val="300"/>
              </a:spcBef>
              <a:spcAft>
                <a:spcPts val="300"/>
              </a:spcAft>
              <a:buFont typeface="Wingdings" panose="05000000000000000000" pitchFamily="2" charset="2"/>
              <a:buChar char="ü"/>
              <a:defRPr/>
            </a:pPr>
            <a:r>
              <a:rPr lang="it-IT" b="1" dirty="0">
                <a:solidFill>
                  <a:schemeClr val="tx1"/>
                </a:solidFill>
                <a:latin typeface="Segoe UI" panose="020B0502040204020203" pitchFamily="34" charset="0"/>
                <a:cs typeface="Arial" charset="0"/>
              </a:rPr>
              <a:t>Gino per le 4 UC </a:t>
            </a:r>
          </a:p>
          <a:p>
            <a:pPr marL="657225" indent="-285750">
              <a:lnSpc>
                <a:spcPct val="100000"/>
              </a:lnSpc>
              <a:spcBef>
                <a:spcPts val="300"/>
              </a:spcBef>
              <a:spcAft>
                <a:spcPts val="300"/>
              </a:spcAft>
              <a:buFont typeface="Wingdings" panose="05000000000000000000" pitchFamily="2" charset="2"/>
              <a:buChar char="ü"/>
              <a:defRPr/>
            </a:pPr>
            <a:r>
              <a:rPr lang="it-IT" b="1" dirty="0">
                <a:solidFill>
                  <a:schemeClr val="tx1"/>
                </a:solidFill>
                <a:latin typeface="Segoe UI" panose="020B0502040204020203" pitchFamily="34" charset="0"/>
                <a:cs typeface="Arial" charset="0"/>
              </a:rPr>
              <a:t>Martino per 2 UC e per le 2 competenze di base.</a:t>
            </a:r>
          </a:p>
          <a:p>
            <a:pPr marL="0" indent="0">
              <a:lnSpc>
                <a:spcPct val="100000"/>
              </a:lnSpc>
              <a:spcBef>
                <a:spcPts val="300"/>
              </a:spcBef>
              <a:spcAft>
                <a:spcPts val="300"/>
              </a:spcAft>
              <a:buNone/>
            </a:pPr>
            <a:endParaRPr lang="it-IT" b="1" noProof="1" smtClean="0">
              <a:solidFill>
                <a:schemeClr val="tx1"/>
              </a:solidFill>
              <a:latin typeface="Segoe UI" panose="020B0502040204020203" pitchFamily="34" charset="0"/>
            </a:endParaRPr>
          </a:p>
          <a:p>
            <a:pPr marL="0" indent="0">
              <a:lnSpc>
                <a:spcPct val="100000"/>
              </a:lnSpc>
              <a:spcBef>
                <a:spcPts val="300"/>
              </a:spcBef>
              <a:spcAft>
                <a:spcPts val="300"/>
              </a:spcAft>
              <a:buNone/>
            </a:pPr>
            <a:r>
              <a:rPr lang="it-IT" b="1" i="1" noProof="1" smtClean="0">
                <a:solidFill>
                  <a:schemeClr val="tx1"/>
                </a:solidFill>
                <a:latin typeface="Segoe UI" panose="020B0502040204020203" pitchFamily="34" charset="0"/>
              </a:rPr>
              <a:t>Ciò significa che durante la sessione d’esame dovranno essere previsti 2 colloqui valutativi che devono essere appositamente preparati.</a:t>
            </a:r>
            <a:endParaRPr lang="it-IT" b="1" i="1" noProof="1">
              <a:solidFill>
                <a:schemeClr val="tx1"/>
              </a:solidFill>
              <a:latin typeface="Segoe UI" panose="020B0502040204020203" pitchFamily="34"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7</a:t>
            </a:fld>
            <a:endParaRPr lang="en-US"/>
          </a:p>
        </p:txBody>
      </p:sp>
    </p:spTree>
    <p:extLst>
      <p:ext uri="{BB962C8B-B14F-4D97-AF65-F5344CB8AC3E}">
        <p14:creationId xmlns:p14="http://schemas.microsoft.com/office/powerpoint/2010/main" val="38859874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spcBef>
                <a:spcPts val="0"/>
              </a:spcBef>
            </a:pPr>
            <a:r>
              <a:rPr lang="it-IT" sz="2400" b="1" noProof="1" smtClean="0"/>
              <a:t>Prima dell’esame/6</a:t>
            </a:r>
            <a:endParaRPr lang="it-IT" sz="2400" b="1" i="0" noProof="1">
              <a:solidFill>
                <a:schemeClr val="bg1"/>
              </a:solidFill>
              <a:latin typeface="Segoe UI Light"/>
            </a:endParaRPr>
          </a:p>
        </p:txBody>
      </p:sp>
      <p:sp>
        <p:nvSpPr>
          <p:cNvPr id="3" name="Segnaposto contenuto 2"/>
          <p:cNvSpPr>
            <a:spLocks noGrp="1"/>
          </p:cNvSpPr>
          <p:nvPr>
            <p:ph idx="1"/>
          </p:nvPr>
        </p:nvSpPr>
        <p:spPr>
          <a:xfrm>
            <a:off x="2360141" y="1157643"/>
            <a:ext cx="9158568" cy="3970214"/>
          </a:xfrm>
        </p:spPr>
        <p:txBody>
          <a:bodyPr>
            <a:noAutofit/>
          </a:bodyPr>
          <a:lstStyle/>
          <a:p>
            <a:pPr marL="0" indent="0">
              <a:lnSpc>
                <a:spcPct val="100000"/>
              </a:lnSpc>
              <a:spcBef>
                <a:spcPts val="600"/>
              </a:spcBef>
              <a:spcAft>
                <a:spcPts val="600"/>
              </a:spcAft>
              <a:buNone/>
              <a:defRPr/>
            </a:pPr>
            <a:r>
              <a:rPr lang="it-IT" sz="1700" b="1" dirty="0">
                <a:solidFill>
                  <a:schemeClr val="tx1"/>
                </a:solidFill>
                <a:latin typeface="Segoe UI" panose="020B0502040204020203" pitchFamily="34" charset="0"/>
                <a:cs typeface="Arial" charset="0"/>
              </a:rPr>
              <a:t>Per quanto riguarda Anna, l’alunna con disabilità certificata, la valutazione circa le condizioni di accesso all’esame viene realizzato con modalità «in deroga», sia rispetto alle competenze che alla frequenza.</a:t>
            </a:r>
          </a:p>
          <a:p>
            <a:pPr marL="0" indent="0">
              <a:lnSpc>
                <a:spcPct val="100000"/>
              </a:lnSpc>
              <a:spcBef>
                <a:spcPts val="600"/>
              </a:spcBef>
              <a:spcAft>
                <a:spcPts val="600"/>
              </a:spcAft>
              <a:buNone/>
              <a:defRPr/>
            </a:pPr>
            <a:r>
              <a:rPr lang="it-IT" sz="1700" b="1" dirty="0">
                <a:solidFill>
                  <a:schemeClr val="tx1"/>
                </a:solidFill>
                <a:latin typeface="Segoe UI" panose="020B0502040204020203" pitchFamily="34" charset="0"/>
                <a:cs typeface="Arial" charset="0"/>
              </a:rPr>
              <a:t>L’EPV esprime le sue valutazioni circa il possesso dei requisiti per l’accesso all’esame in </a:t>
            </a:r>
            <a:r>
              <a:rPr lang="it-IT" sz="1700" b="1" dirty="0" smtClean="0">
                <a:solidFill>
                  <a:schemeClr val="tx1"/>
                </a:solidFill>
                <a:latin typeface="Segoe UI" panose="020B0502040204020203" pitchFamily="34" charset="0"/>
                <a:cs typeface="Arial" charset="0"/>
              </a:rPr>
              <a:t>base considerando, </a:t>
            </a:r>
            <a:r>
              <a:rPr lang="it-IT" sz="1700" b="1" dirty="0">
                <a:solidFill>
                  <a:schemeClr val="tx1"/>
                </a:solidFill>
                <a:latin typeface="Segoe UI" panose="020B0502040204020203" pitchFamily="34" charset="0"/>
                <a:cs typeface="Arial" charset="0"/>
              </a:rPr>
              <a:t>oltre che alle evidenze prodotte e registrate nel Dossier delle </a:t>
            </a:r>
            <a:r>
              <a:rPr lang="it-IT" sz="1700" b="1" dirty="0" smtClean="0">
                <a:solidFill>
                  <a:schemeClr val="tx1"/>
                </a:solidFill>
                <a:latin typeface="Segoe UI" panose="020B0502040204020203" pitchFamily="34" charset="0"/>
                <a:cs typeface="Arial" charset="0"/>
              </a:rPr>
              <a:t>evidenze:</a:t>
            </a:r>
            <a:endParaRPr lang="it-IT" sz="1700" b="1" dirty="0">
              <a:solidFill>
                <a:schemeClr val="tx1"/>
              </a:solidFill>
              <a:latin typeface="Segoe UI" panose="020B0502040204020203" pitchFamily="34" charset="0"/>
              <a:cs typeface="Arial" charset="0"/>
            </a:endParaRPr>
          </a:p>
          <a:p>
            <a:pPr>
              <a:lnSpc>
                <a:spcPct val="100000"/>
              </a:lnSpc>
              <a:spcBef>
                <a:spcPts val="600"/>
              </a:spcBef>
              <a:spcAft>
                <a:spcPts val="600"/>
              </a:spcAft>
              <a:buFont typeface="Wingdings" panose="05000000000000000000" pitchFamily="2" charset="2"/>
              <a:buChar char="ü"/>
              <a:defRPr/>
            </a:pPr>
            <a:r>
              <a:rPr lang="it-IT" sz="1700" b="1" dirty="0">
                <a:solidFill>
                  <a:schemeClr val="tx1"/>
                </a:solidFill>
                <a:latin typeface="Segoe UI" panose="020B0502040204020203" pitchFamily="34" charset="0"/>
                <a:cs typeface="Arial" charset="0"/>
              </a:rPr>
              <a:t>il suo Pei</a:t>
            </a:r>
          </a:p>
          <a:p>
            <a:pPr>
              <a:lnSpc>
                <a:spcPct val="100000"/>
              </a:lnSpc>
              <a:spcBef>
                <a:spcPts val="600"/>
              </a:spcBef>
              <a:spcAft>
                <a:spcPts val="600"/>
              </a:spcAft>
              <a:buFont typeface="Wingdings" panose="05000000000000000000" pitchFamily="2" charset="2"/>
              <a:buChar char="ü"/>
              <a:defRPr/>
            </a:pPr>
            <a:r>
              <a:rPr lang="it-IT" sz="1700" b="1" dirty="0">
                <a:solidFill>
                  <a:schemeClr val="tx1"/>
                </a:solidFill>
                <a:latin typeface="Segoe UI" panose="020B0502040204020203" pitchFamily="34" charset="0"/>
                <a:cs typeface="Arial" charset="0"/>
              </a:rPr>
              <a:t>i dati sulla frequenza</a:t>
            </a:r>
          </a:p>
          <a:p>
            <a:pPr>
              <a:lnSpc>
                <a:spcPct val="100000"/>
              </a:lnSpc>
              <a:spcBef>
                <a:spcPts val="600"/>
              </a:spcBef>
              <a:spcAft>
                <a:spcPts val="600"/>
              </a:spcAft>
              <a:buFont typeface="Wingdings" panose="05000000000000000000" pitchFamily="2" charset="2"/>
              <a:buChar char="ü"/>
              <a:defRPr/>
            </a:pPr>
            <a:r>
              <a:rPr lang="it-IT" sz="1700" b="1" dirty="0">
                <a:solidFill>
                  <a:schemeClr val="tx1"/>
                </a:solidFill>
                <a:latin typeface="Segoe UI" panose="020B0502040204020203" pitchFamily="34" charset="0"/>
                <a:cs typeface="Arial" charset="0"/>
              </a:rPr>
              <a:t>una relazione appositamente redatta dall’insegnante di sostegno.</a:t>
            </a:r>
          </a:p>
          <a:p>
            <a:pPr marL="0" indent="0">
              <a:lnSpc>
                <a:spcPct val="100000"/>
              </a:lnSpc>
              <a:spcBef>
                <a:spcPts val="600"/>
              </a:spcBef>
              <a:spcAft>
                <a:spcPts val="600"/>
              </a:spcAft>
              <a:buNone/>
              <a:defRPr/>
            </a:pPr>
            <a:r>
              <a:rPr lang="it-IT" sz="1700" b="1" dirty="0" smtClean="0">
                <a:solidFill>
                  <a:schemeClr val="tx1"/>
                </a:solidFill>
                <a:latin typeface="Segoe UI" panose="020B0502040204020203" pitchFamily="34" charset="0"/>
                <a:cs typeface="Arial" charset="0"/>
              </a:rPr>
              <a:t>A </a:t>
            </a:r>
            <a:r>
              <a:rPr lang="it-IT" sz="1700" b="1" dirty="0">
                <a:solidFill>
                  <a:schemeClr val="tx1"/>
                </a:solidFill>
                <a:latin typeface="Segoe UI" panose="020B0502040204020203" pitchFamily="34" charset="0"/>
                <a:cs typeface="Arial" charset="0"/>
              </a:rPr>
              <a:t>partire da tutti questi elementi, l’EPV elabora una proposta secondo la quale Anna dovrebbe accedere all’esame e su questa proposta si confronta con l’insegnante di sostegno.</a:t>
            </a:r>
          </a:p>
          <a:p>
            <a:pPr marL="0" indent="0">
              <a:spcBef>
                <a:spcPts val="600"/>
              </a:spcBef>
              <a:spcAft>
                <a:spcPts val="600"/>
              </a:spcAft>
              <a:buNone/>
              <a:defRPr/>
            </a:pPr>
            <a:r>
              <a:rPr lang="it-IT" sz="1700" b="1" dirty="0">
                <a:solidFill>
                  <a:schemeClr val="tx1"/>
                </a:solidFill>
                <a:latin typeface="Segoe UI" panose="020B0502040204020203" pitchFamily="34" charset="0"/>
                <a:cs typeface="Arial" charset="0"/>
              </a:rPr>
              <a:t>Acquisito il parere positivo di questo (Anna ha acquisito alcune capacità che possono essere espresse in una prova pratica), elabora la decisione definitiva formalizzandola  </a:t>
            </a:r>
            <a:r>
              <a:rPr lang="it-IT" sz="1700" b="1" dirty="0" smtClean="0">
                <a:solidFill>
                  <a:schemeClr val="tx1"/>
                </a:solidFill>
                <a:latin typeface="Segoe UI" panose="020B0502040204020203" pitchFamily="34" charset="0"/>
                <a:cs typeface="Arial" charset="0"/>
              </a:rPr>
              <a:t>nel documento </a:t>
            </a:r>
            <a:r>
              <a:rPr lang="it-IT" sz="1700" b="1" dirty="0">
                <a:solidFill>
                  <a:schemeClr val="tx1"/>
                </a:solidFill>
                <a:latin typeface="Segoe UI" panose="020B0502040204020203" pitchFamily="34" charset="0"/>
                <a:cs typeface="Arial" charset="0"/>
              </a:rPr>
              <a:t>di Valutazione delle </a:t>
            </a:r>
            <a:r>
              <a:rPr lang="it-IT" sz="1700" b="1" dirty="0" smtClean="0">
                <a:solidFill>
                  <a:schemeClr val="tx1"/>
                </a:solidFill>
                <a:latin typeface="Segoe UI" panose="020B0502040204020203" pitchFamily="34" charset="0"/>
                <a:cs typeface="Arial" charset="0"/>
              </a:rPr>
              <a:t>evidenze che compila (in deroga).</a:t>
            </a:r>
            <a:endParaRPr lang="it-IT" sz="1700" b="1" dirty="0">
              <a:solidFill>
                <a:schemeClr val="tx1"/>
              </a:solidFill>
              <a:latin typeface="Segoe UI" panose="020B0502040204020203" pitchFamily="34" charset="0"/>
              <a:cs typeface="Arial" charset="0"/>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8</a:t>
            </a:fld>
            <a:endParaRPr lang="en-US"/>
          </a:p>
        </p:txBody>
      </p:sp>
    </p:spTree>
    <p:extLst>
      <p:ext uri="{BB962C8B-B14F-4D97-AF65-F5344CB8AC3E}">
        <p14:creationId xmlns:p14="http://schemas.microsoft.com/office/powerpoint/2010/main" val="37516827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629693" y="599824"/>
            <a:ext cx="8775612" cy="1208868"/>
          </a:xfrm>
        </p:spPr>
        <p:txBody>
          <a:bodyPr>
            <a:noAutofit/>
          </a:bodyPr>
          <a:lstStyle/>
          <a:p>
            <a:pPr>
              <a:spcBef>
                <a:spcPts val="0"/>
              </a:spcBef>
            </a:pPr>
            <a:r>
              <a:rPr lang="it-IT" altLang="it-IT" sz="2400" b="1" dirty="0" smtClean="0">
                <a:cs typeface="Arial" charset="0"/>
              </a:rPr>
              <a:t>La Commissione </a:t>
            </a:r>
            <a:r>
              <a:rPr lang="it-IT" altLang="it-IT" sz="2400" b="1" dirty="0">
                <a:cs typeface="Arial" charset="0"/>
              </a:rPr>
              <a:t>si istituisce e prepara l’esame/1</a:t>
            </a:r>
            <a:r>
              <a:rPr lang="it-IT" altLang="it-IT" sz="2400" dirty="0">
                <a:cs typeface="Arial" charset="0"/>
              </a:rPr>
              <a:t> </a:t>
            </a:r>
            <a:r>
              <a:rPr lang="it-IT" altLang="it-IT" dirty="0">
                <a:latin typeface="Segoe UI" panose="020B0502040204020203" pitchFamily="34" charset="0"/>
                <a:cs typeface="Arial" charset="0"/>
              </a:rPr>
              <a:t/>
            </a:r>
            <a:br>
              <a:rPr lang="it-IT" altLang="it-IT" dirty="0">
                <a:latin typeface="Segoe UI" panose="020B0502040204020203" pitchFamily="34" charset="0"/>
                <a:cs typeface="Arial" charset="0"/>
              </a:rPr>
            </a:br>
            <a:endParaRPr lang="it-IT" i="0" noProof="1">
              <a:latin typeface="Segoe UI" panose="020B0502040204020203" pitchFamily="34" charset="0"/>
            </a:endParaRPr>
          </a:p>
        </p:txBody>
      </p:sp>
      <p:sp>
        <p:nvSpPr>
          <p:cNvPr id="3" name="Segnaposto contenuto 2"/>
          <p:cNvSpPr>
            <a:spLocks noGrp="1"/>
          </p:cNvSpPr>
          <p:nvPr>
            <p:ph idx="1"/>
          </p:nvPr>
        </p:nvSpPr>
        <p:spPr>
          <a:xfrm>
            <a:off x="2557849" y="1450339"/>
            <a:ext cx="8974508" cy="3970214"/>
          </a:xfrm>
        </p:spPr>
        <p:txBody>
          <a:bodyPr>
            <a:noAutofit/>
          </a:bodyPr>
          <a:lstStyle/>
          <a:p>
            <a:pPr marL="0" indent="0" algn="just">
              <a:lnSpc>
                <a:spcPct val="100000"/>
              </a:lnSpc>
              <a:spcBef>
                <a:spcPts val="300"/>
              </a:spcBef>
              <a:spcAft>
                <a:spcPts val="300"/>
              </a:spcAft>
              <a:buNone/>
              <a:defRPr/>
            </a:pPr>
            <a:r>
              <a:rPr lang="it-IT" sz="1700" b="1" dirty="0" smtClean="0">
                <a:solidFill>
                  <a:schemeClr val="tx1"/>
                </a:solidFill>
                <a:cs typeface="Arial" charset="0"/>
              </a:rPr>
              <a:t>Mentre l’EPV predispone la documentazione per l’esame, l’RFC istituisce </a:t>
            </a:r>
            <a:r>
              <a:rPr lang="it-IT" sz="1700" b="1" dirty="0">
                <a:solidFill>
                  <a:schemeClr val="tx1"/>
                </a:solidFill>
                <a:cs typeface="Arial" charset="0"/>
              </a:rPr>
              <a:t>la </a:t>
            </a:r>
            <a:r>
              <a:rPr lang="it-IT" sz="1700" b="1" dirty="0" smtClean="0">
                <a:solidFill>
                  <a:schemeClr val="tx1"/>
                </a:solidFill>
                <a:cs typeface="Arial" charset="0"/>
              </a:rPr>
              <a:t>Commissione.</a:t>
            </a:r>
            <a:endParaRPr lang="it-IT" sz="1700" b="1" dirty="0">
              <a:solidFill>
                <a:schemeClr val="tx1"/>
              </a:solidFill>
              <a:cs typeface="Arial" charset="0"/>
            </a:endParaRPr>
          </a:p>
          <a:p>
            <a:pPr marL="0" indent="0" algn="just">
              <a:lnSpc>
                <a:spcPct val="100000"/>
              </a:lnSpc>
              <a:spcBef>
                <a:spcPts val="300"/>
              </a:spcBef>
              <a:spcAft>
                <a:spcPts val="300"/>
              </a:spcAft>
              <a:buNone/>
              <a:defRPr/>
            </a:pPr>
            <a:r>
              <a:rPr lang="it-IT" sz="1700" b="1" dirty="0">
                <a:solidFill>
                  <a:schemeClr val="tx1"/>
                </a:solidFill>
                <a:cs typeface="Arial" charset="0"/>
              </a:rPr>
              <a:t>Alcuni allievi sono stati ammessi all’esame, altri sono stati ammessi  al colloquio valutativo, entrambe le forme di accertamento dovranno quindi essere attivate.</a:t>
            </a:r>
          </a:p>
          <a:p>
            <a:pPr marL="0" indent="0" algn="just">
              <a:lnSpc>
                <a:spcPct val="100000"/>
              </a:lnSpc>
              <a:spcBef>
                <a:spcPts val="300"/>
              </a:spcBef>
              <a:spcAft>
                <a:spcPts val="300"/>
              </a:spcAft>
              <a:buNone/>
              <a:defRPr/>
            </a:pPr>
            <a:endParaRPr lang="it-IT" sz="1700" b="1" i="1" dirty="0">
              <a:solidFill>
                <a:schemeClr val="tx1"/>
              </a:solidFill>
            </a:endParaRPr>
          </a:p>
          <a:p>
            <a:pPr marL="0" indent="0" algn="just">
              <a:lnSpc>
                <a:spcPct val="100000"/>
              </a:lnSpc>
              <a:spcBef>
                <a:spcPts val="300"/>
              </a:spcBef>
              <a:spcAft>
                <a:spcPts val="300"/>
              </a:spcAft>
              <a:buNone/>
              <a:defRPr/>
            </a:pPr>
            <a:r>
              <a:rPr lang="it-IT" sz="1700" b="1" dirty="0">
                <a:solidFill>
                  <a:schemeClr val="tx1"/>
                </a:solidFill>
                <a:cs typeface="Arial" charset="0"/>
              </a:rPr>
              <a:t>Il RFC individua l’EAP/Q e gli EPV secondo le modalità previste. </a:t>
            </a:r>
            <a:r>
              <a:rPr lang="it-IT" sz="1700" b="1" dirty="0" smtClean="0">
                <a:solidFill>
                  <a:schemeClr val="tx1"/>
                </a:solidFill>
                <a:cs typeface="Arial" charset="0"/>
              </a:rPr>
              <a:t>Una </a:t>
            </a:r>
            <a:r>
              <a:rPr lang="it-IT" sz="1700" b="1" dirty="0">
                <a:solidFill>
                  <a:schemeClr val="tx1"/>
                </a:solidFill>
                <a:cs typeface="Arial" charset="0"/>
              </a:rPr>
              <a:t>volta individuati </a:t>
            </a:r>
            <a:r>
              <a:rPr lang="it-IT" sz="1700" b="1" dirty="0" smtClean="0">
                <a:solidFill>
                  <a:schemeClr val="tx1"/>
                </a:solidFill>
                <a:cs typeface="Arial" charset="0"/>
              </a:rPr>
              <a:t>gli esperti predispone </a:t>
            </a:r>
            <a:r>
              <a:rPr lang="it-IT" sz="1700" b="1" dirty="0">
                <a:solidFill>
                  <a:schemeClr val="tx1"/>
                </a:solidFill>
                <a:cs typeface="Arial" charset="0"/>
              </a:rPr>
              <a:t>l’atto di nomina della Commissione.</a:t>
            </a:r>
          </a:p>
          <a:p>
            <a:pPr marL="0" indent="0" algn="just">
              <a:lnSpc>
                <a:spcPct val="100000"/>
              </a:lnSpc>
              <a:spcBef>
                <a:spcPts val="300"/>
              </a:spcBef>
              <a:spcAft>
                <a:spcPts val="300"/>
              </a:spcAft>
              <a:buNone/>
              <a:defRPr/>
            </a:pPr>
            <a:endParaRPr lang="it-IT" sz="1700" b="1" dirty="0">
              <a:solidFill>
                <a:schemeClr val="tx1"/>
              </a:solidFill>
              <a:cs typeface="Arial" charset="0"/>
            </a:endParaRPr>
          </a:p>
          <a:p>
            <a:pPr marL="0" indent="0" algn="just">
              <a:lnSpc>
                <a:spcPct val="100000"/>
              </a:lnSpc>
              <a:spcBef>
                <a:spcPts val="300"/>
              </a:spcBef>
              <a:spcAft>
                <a:spcPts val="300"/>
              </a:spcAft>
              <a:buNone/>
              <a:defRPr/>
            </a:pPr>
            <a:r>
              <a:rPr lang="it-IT" sz="1700" b="1" dirty="0">
                <a:solidFill>
                  <a:schemeClr val="tx1"/>
                </a:solidFill>
                <a:cs typeface="Arial" charset="0"/>
              </a:rPr>
              <a:t>Il RFC fa presente all’EPV dell’Istituto/Ente che ha realizzato il percorso e all’EAPQ che saranno impegnati anche nella realizzazione dei Colloqui valutativi previsti.</a:t>
            </a:r>
          </a:p>
          <a:p>
            <a:pPr marL="0" indent="0" algn="just">
              <a:lnSpc>
                <a:spcPct val="100000"/>
              </a:lnSpc>
              <a:spcBef>
                <a:spcPts val="300"/>
              </a:spcBef>
              <a:spcAft>
                <a:spcPts val="300"/>
              </a:spcAft>
              <a:buNone/>
              <a:defRPr/>
            </a:pPr>
            <a:endParaRPr lang="it-IT" sz="1700" b="1" dirty="0">
              <a:solidFill>
                <a:schemeClr val="tx1"/>
              </a:solidFill>
              <a:cs typeface="Arial" charset="0"/>
            </a:endParaRPr>
          </a:p>
          <a:p>
            <a:pPr marL="0" indent="0" algn="just">
              <a:lnSpc>
                <a:spcPct val="100000"/>
              </a:lnSpc>
              <a:spcBef>
                <a:spcPts val="300"/>
              </a:spcBef>
              <a:spcAft>
                <a:spcPts val="300"/>
              </a:spcAft>
              <a:buNone/>
              <a:defRPr/>
            </a:pPr>
            <a:r>
              <a:rPr lang="it-IT" sz="1700" b="1" dirty="0">
                <a:solidFill>
                  <a:schemeClr val="tx1"/>
                </a:solidFill>
                <a:cs typeface="Arial" charset="0"/>
              </a:rPr>
              <a:t>Il RFC individua anche un tecnico di laboratorio che garantisca operatività e sicurezza nei laboratori di sala e di bar durante lo svolgimento della prova pratica.</a:t>
            </a:r>
          </a:p>
          <a:p>
            <a:pPr marL="0" indent="0" algn="just">
              <a:lnSpc>
                <a:spcPct val="100000"/>
              </a:lnSpc>
              <a:spcBef>
                <a:spcPts val="300"/>
              </a:spcBef>
              <a:spcAft>
                <a:spcPts val="300"/>
              </a:spcAft>
              <a:buNone/>
              <a:defRPr/>
            </a:pPr>
            <a:r>
              <a:rPr lang="it-IT" sz="1700" b="1" dirty="0">
                <a:solidFill>
                  <a:schemeClr val="tx1"/>
                </a:solidFill>
                <a:cs typeface="Arial" charset="0"/>
              </a:rPr>
              <a:t>Dato che sono presenti alunni con disabilità certificata, richiede anche la presenza  durante lo svolgimento delle attività della commissione dell’insegnante di sostegno, Giulia.</a:t>
            </a:r>
          </a:p>
          <a:p>
            <a:pPr marL="0" indent="0">
              <a:lnSpc>
                <a:spcPct val="100000"/>
              </a:lnSpc>
              <a:spcBef>
                <a:spcPts val="300"/>
              </a:spcBef>
              <a:spcAft>
                <a:spcPts val="300"/>
              </a:spcAft>
              <a:buNone/>
            </a:pPr>
            <a:endParaRPr lang="it-IT" sz="1700" b="1" dirty="0">
              <a:solidFill>
                <a:schemeClr val="tx1"/>
              </a:solidFill>
            </a:endParaRPr>
          </a:p>
        </p:txBody>
      </p:sp>
      <p:sp>
        <p:nvSpPr>
          <p:cNvPr id="4" name="Segnaposto numero diapositiva 3"/>
          <p:cNvSpPr>
            <a:spLocks noGrp="1"/>
          </p:cNvSpPr>
          <p:nvPr>
            <p:ph type="sldNum" sz="quarter" idx="12"/>
          </p:nvPr>
        </p:nvSpPr>
        <p:spPr/>
        <p:txBody>
          <a:bodyPr/>
          <a:lstStyle/>
          <a:p>
            <a:fld id="{9860EDB8-5305-433F-BE41-D7A86D811DB3}" type="slidenum">
              <a:rPr lang="en-US" smtClean="0"/>
              <a:t>9</a:t>
            </a:fld>
            <a:endParaRPr lang="en-US"/>
          </a:p>
        </p:txBody>
      </p:sp>
    </p:spTree>
    <p:extLst>
      <p:ext uri="{BB962C8B-B14F-4D97-AF65-F5344CB8AC3E}">
        <p14:creationId xmlns:p14="http://schemas.microsoft.com/office/powerpoint/2010/main" val="35215454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210</TotalTime>
  <Words>3018</Words>
  <Application>Microsoft Office PowerPoint</Application>
  <PresentationFormat>Widescreen</PresentationFormat>
  <Paragraphs>229</Paragraphs>
  <Slides>22</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22</vt:i4>
      </vt:variant>
    </vt:vector>
  </HeadingPairs>
  <TitlesOfParts>
    <vt:vector size="31" baseType="lpstr">
      <vt:lpstr>BatangChe</vt:lpstr>
      <vt:lpstr>Arial</vt:lpstr>
      <vt:lpstr>Calibri</vt:lpstr>
      <vt:lpstr>Century Gothic</vt:lpstr>
      <vt:lpstr>Segoe UI</vt:lpstr>
      <vt:lpstr>Segoe UI Light</vt:lpstr>
      <vt:lpstr>Wingdings</vt:lpstr>
      <vt:lpstr>Wingdings 3</vt:lpstr>
      <vt:lpstr>Filo</vt:lpstr>
      <vt:lpstr>   La formalizzazione e certificazione delle competenze nella IeFP Il caso di una commissione d’esame.</vt:lpstr>
      <vt:lpstr>Il contesto</vt:lpstr>
      <vt:lpstr>Prima dell’esame/1</vt:lpstr>
      <vt:lpstr>Prima dell’esame/2</vt:lpstr>
      <vt:lpstr>Prima dell’esame/3</vt:lpstr>
      <vt:lpstr>Prima dell’esame/4</vt:lpstr>
      <vt:lpstr>Prima dell’esame/5</vt:lpstr>
      <vt:lpstr>Prima dell’esame/6</vt:lpstr>
      <vt:lpstr>La Commissione si istituisce e prepara l’esame/1  </vt:lpstr>
      <vt:lpstr>La Commissione si istituisce e prepara l’esame/2</vt:lpstr>
      <vt:lpstr>La Commissione si istituisce e prepara l’esame/3</vt:lpstr>
      <vt:lpstr>La Commissione si istituisce e prepara l’esame/4</vt:lpstr>
      <vt:lpstr>La Commissione si istituisce e prepara l’esame/5</vt:lpstr>
      <vt:lpstr>La Commissione si istituisce e prepara l’esame/6</vt:lpstr>
      <vt:lpstr>La Commissione si istituisce e prepara l’esame/7</vt:lpstr>
      <vt:lpstr>La Commissione si istituisce e prepara l’esame/8</vt:lpstr>
      <vt:lpstr>Lo svolgimento dell’esame/1</vt:lpstr>
      <vt:lpstr>Lo svolgimento dell’esame/2</vt:lpstr>
      <vt:lpstr>Lo svolgimento dell’esame/3</vt:lpstr>
      <vt:lpstr>Lo svolgimento dell’esame/4</vt:lpstr>
      <vt:lpstr>Il colloquio valutativo/1</vt:lpstr>
      <vt:lpstr>Il colloquio valutativo/2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Miranda Bassoli</dc:creator>
  <cp:lastModifiedBy>Miranda Bassoli</cp:lastModifiedBy>
  <cp:revision>34</cp:revision>
  <cp:lastPrinted>2014-05-05T10:03:33Z</cp:lastPrinted>
  <dcterms:created xsi:type="dcterms:W3CDTF">2014-05-04T20:43:14Z</dcterms:created>
  <dcterms:modified xsi:type="dcterms:W3CDTF">2014-05-05T10:04:05Z</dcterms:modified>
</cp:coreProperties>
</file>