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40"/>
  </p:notesMasterIdLst>
  <p:sldIdLst>
    <p:sldId id="256" r:id="rId2"/>
    <p:sldId id="271" r:id="rId3"/>
    <p:sldId id="272" r:id="rId4"/>
    <p:sldId id="273" r:id="rId5"/>
    <p:sldId id="274" r:id="rId6"/>
    <p:sldId id="275" r:id="rId7"/>
    <p:sldId id="257" r:id="rId8"/>
    <p:sldId id="258" r:id="rId9"/>
    <p:sldId id="260" r:id="rId10"/>
    <p:sldId id="261" r:id="rId11"/>
    <p:sldId id="262" r:id="rId12"/>
    <p:sldId id="263" r:id="rId13"/>
    <p:sldId id="276" r:id="rId14"/>
    <p:sldId id="265" r:id="rId15"/>
    <p:sldId id="266" r:id="rId16"/>
    <p:sldId id="268"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69" r:id="rId36"/>
    <p:sldId id="270" r:id="rId37"/>
    <p:sldId id="295" r:id="rId38"/>
    <p:sldId id="296"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000" autoAdjust="0"/>
    <p:restoredTop sz="94129" autoAdjust="0"/>
  </p:normalViewPr>
  <p:slideViewPr>
    <p:cSldViewPr snapToGrid="0">
      <p:cViewPr varScale="1">
        <p:scale>
          <a:sx n="70" d="100"/>
          <a:sy n="70" d="100"/>
        </p:scale>
        <p:origin x="1110" y="78"/>
      </p:cViewPr>
      <p:guideLst>
        <p:guide orient="horz" pos="2160"/>
        <p:guide pos="3840"/>
      </p:guideLst>
    </p:cSldViewPr>
  </p:slideViewPr>
  <p:outlineViewPr>
    <p:cViewPr>
      <p:scale>
        <a:sx n="33" d="100"/>
        <a:sy n="33" d="100"/>
      </p:scale>
      <p:origin x="0" y="-3951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81DDCA-498B-4DBE-BE03-1A22DC8B1DF1}" type="datetimeFigureOut">
              <a:rPr lang="it-IT" smtClean="0"/>
              <a:t>05/05/2014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681426-5A53-4B46-9BB0-1409C3109700}" type="slidenum">
              <a:rPr lang="it-IT" smtClean="0"/>
              <a:t>‹N›</a:t>
            </a:fld>
            <a:endParaRPr lang="it-IT"/>
          </a:p>
        </p:txBody>
      </p:sp>
    </p:spTree>
    <p:extLst>
      <p:ext uri="{BB962C8B-B14F-4D97-AF65-F5344CB8AC3E}">
        <p14:creationId xmlns:p14="http://schemas.microsoft.com/office/powerpoint/2010/main" val="3639679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F681426-5A53-4B46-9BB0-1409C3109700}" type="slidenum">
              <a:rPr lang="it-IT" smtClean="0"/>
              <a:t>2</a:t>
            </a:fld>
            <a:endParaRPr lang="it-IT"/>
          </a:p>
        </p:txBody>
      </p:sp>
    </p:spTree>
    <p:extLst>
      <p:ext uri="{BB962C8B-B14F-4D97-AF65-F5344CB8AC3E}">
        <p14:creationId xmlns:p14="http://schemas.microsoft.com/office/powerpoint/2010/main" val="5350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F681426-5A53-4B46-9BB0-1409C3109700}" type="slidenum">
              <a:rPr lang="it-IT" smtClean="0"/>
              <a:t>14</a:t>
            </a:fld>
            <a:endParaRPr lang="it-IT"/>
          </a:p>
        </p:txBody>
      </p:sp>
    </p:spTree>
    <p:extLst>
      <p:ext uri="{BB962C8B-B14F-4D97-AF65-F5344CB8AC3E}">
        <p14:creationId xmlns:p14="http://schemas.microsoft.com/office/powerpoint/2010/main" val="1058640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F681426-5A53-4B46-9BB0-1409C3109700}" type="slidenum">
              <a:rPr lang="it-IT" smtClean="0"/>
              <a:t>18</a:t>
            </a:fld>
            <a:endParaRPr lang="it-IT"/>
          </a:p>
        </p:txBody>
      </p:sp>
    </p:spTree>
    <p:extLst>
      <p:ext uri="{BB962C8B-B14F-4D97-AF65-F5344CB8AC3E}">
        <p14:creationId xmlns:p14="http://schemas.microsoft.com/office/powerpoint/2010/main" val="3309582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F681426-5A53-4B46-9BB0-1409C3109700}" type="slidenum">
              <a:rPr lang="it-IT" smtClean="0"/>
              <a:t>38</a:t>
            </a:fld>
            <a:endParaRPr lang="it-IT"/>
          </a:p>
        </p:txBody>
      </p:sp>
    </p:spTree>
    <p:extLst>
      <p:ext uri="{BB962C8B-B14F-4D97-AF65-F5344CB8AC3E}">
        <p14:creationId xmlns:p14="http://schemas.microsoft.com/office/powerpoint/2010/main" val="3657846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D99982E-49BF-4DFD-9DAC-8285D992DE24}" type="datetime1">
              <a:rPr lang="en-US" smtClean="0"/>
              <a:t>5/5/2014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3AB3A286-364C-49E8-A487-13050671AEA7}" type="datetime1">
              <a:rPr lang="en-US" smtClean="0"/>
              <a:t>5/5/2014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FD7A7E99-6DDE-41FF-AC9C-F87AE4B2D16E}" type="datetime1">
              <a:rPr lang="en-US" smtClean="0"/>
              <a:t>5/5/2014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C0A19186-4EF3-4521-A1B6-16DA6D4A98A3}" type="datetime1">
              <a:rPr lang="en-US" smtClean="0"/>
              <a:t>5/5/2014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0EEFA628-D9E4-4F3F-B030-01E693AEB695}" type="datetime1">
              <a:rPr lang="en-US" smtClean="0"/>
              <a:t>5/5/2014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C8097327-90C3-4939-8CC7-FCA10AFFAF98}" type="datetime1">
              <a:rPr lang="en-US" smtClean="0"/>
              <a:t>5/5/2014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0CF5401-89D9-4E85-8A29-03F955AB22AE}" type="datetime1">
              <a:rPr lang="en-US" smtClean="0"/>
              <a:t>5/5/2014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8F2F7BB3-715D-4109-B87B-811DC6BF508E}" type="datetime1">
              <a:rPr lang="en-US" smtClean="0"/>
              <a:t>5/5/2014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84E88705-1148-40A1-959D-B485495E77F9}" type="datetime1">
              <a:rPr lang="en-US" smtClean="0"/>
              <a:t>5/5/2014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DC3F0372-27D7-474E-9641-BB63FFE17CEF}" type="datetime1">
              <a:rPr lang="en-US" smtClean="0"/>
              <a:t>5/5/2014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ABE47531-D4AB-4583-9818-6EE4D205DAD6}" type="datetime1">
              <a:rPr lang="en-US" smtClean="0"/>
              <a:t>5/5/2014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8C2AAF4B-525B-40D0-9FCE-72F2DE6FC6D4}" type="datetime1">
              <a:rPr lang="en-US" smtClean="0"/>
              <a:t>5/5/2014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7C2797A6-6D7F-4331-9C6C-7D06940EF12F}" type="datetime1">
              <a:rPr lang="en-US" smtClean="0"/>
              <a:t>5/5/2014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C6093E-0111-472C-88F0-75A6B3342ABC}" type="datetime1">
              <a:rPr lang="en-US" smtClean="0"/>
              <a:t>5/5/2014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00D3BE77-1317-4AEE-9905-C49ABB1C0F98}" type="datetime1">
              <a:rPr lang="en-US" smtClean="0"/>
              <a:t>5/5/2014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5286083-7C1B-43D8-90BE-3D4C9B04C8A2}" type="datetime1">
              <a:rPr lang="en-US" smtClean="0"/>
              <a:t>5/5/2014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666621C-A61F-414F-8684-F3B4431CD12E}" type="datetime1">
              <a:rPr lang="en-US" smtClean="0"/>
              <a:t>5/5/2014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ctrTitle"/>
          </p:nvPr>
        </p:nvSpPr>
        <p:spPr>
          <a:xfrm>
            <a:off x="1978927" y="4084525"/>
            <a:ext cx="9348715" cy="1408000"/>
          </a:xfrm>
        </p:spPr>
        <p:txBody>
          <a:bodyPr>
            <a:normAutofit fontScale="90000"/>
          </a:bodyPr>
          <a:lstStyle/>
          <a:p>
            <a:r>
              <a:rPr lang="it-IT" sz="4400" dirty="0" smtClean="0">
                <a:solidFill>
                  <a:schemeClr val="tx1"/>
                </a:solidFill>
              </a:rPr>
              <a:t/>
            </a:r>
            <a:br>
              <a:rPr lang="it-IT" sz="4400" dirty="0" smtClean="0">
                <a:solidFill>
                  <a:schemeClr val="tx1"/>
                </a:solidFill>
              </a:rPr>
            </a:br>
            <a:r>
              <a:rPr lang="it-IT" sz="4400" b="1" cap="small" dirty="0" smtClean="0">
                <a:solidFill>
                  <a:schemeClr val="tx1"/>
                </a:solidFill>
              </a:rPr>
              <a:t/>
            </a:r>
            <a:br>
              <a:rPr lang="it-IT" sz="4400" b="1" cap="small" dirty="0" smtClean="0">
                <a:solidFill>
                  <a:schemeClr val="tx1"/>
                </a:solidFill>
              </a:rPr>
            </a:br>
            <a:r>
              <a:rPr lang="it-IT" sz="4400" b="1" cap="small" dirty="0" smtClean="0">
                <a:solidFill>
                  <a:schemeClr val="tx1"/>
                </a:solidFill>
              </a:rPr>
              <a:t/>
            </a:r>
            <a:br>
              <a:rPr lang="it-IT" sz="4400" b="1" cap="small" dirty="0" smtClean="0">
                <a:solidFill>
                  <a:schemeClr val="tx1"/>
                </a:solidFill>
              </a:rPr>
            </a:br>
            <a:r>
              <a:rPr lang="it-IT" sz="3100" b="1" cap="small" dirty="0" smtClean="0">
                <a:solidFill>
                  <a:schemeClr val="tx1"/>
                </a:solidFill>
              </a:rPr>
              <a:t>La formalizzazione e certificazione delle competenze nella </a:t>
            </a:r>
            <a:r>
              <a:rPr lang="it-IT" sz="3100" b="1" cap="small" dirty="0" err="1" smtClean="0">
                <a:solidFill>
                  <a:schemeClr val="tx1"/>
                </a:solidFill>
              </a:rPr>
              <a:t>IeFP</a:t>
            </a:r>
            <a:r>
              <a:rPr lang="it-IT" sz="4400" b="1" cap="small" dirty="0" smtClean="0">
                <a:solidFill>
                  <a:schemeClr val="tx1"/>
                </a:solidFill>
              </a:rPr>
              <a:t/>
            </a:r>
            <a:br>
              <a:rPr lang="it-IT" sz="4400" b="1" cap="small" dirty="0" smtClean="0">
                <a:solidFill>
                  <a:schemeClr val="tx1"/>
                </a:solidFill>
              </a:rPr>
            </a:br>
            <a:r>
              <a:rPr lang="it-IT" sz="2200" b="1" i="1" cap="small" dirty="0" smtClean="0">
                <a:solidFill>
                  <a:schemeClr val="tx1"/>
                </a:solidFill>
              </a:rPr>
              <a:t>l’applicazione del sistema regionale-SRFC</a:t>
            </a:r>
            <a:endParaRPr lang="it-IT" sz="4400" noProof="1">
              <a:solidFill>
                <a:schemeClr val="tx1"/>
              </a:solidFill>
            </a:endParaRPr>
          </a:p>
        </p:txBody>
      </p:sp>
      <p:sp>
        <p:nvSpPr>
          <p:cNvPr id="8" name="Rettangolo 7"/>
          <p:cNvSpPr/>
          <p:nvPr/>
        </p:nvSpPr>
        <p:spPr>
          <a:xfrm>
            <a:off x="2088109" y="3716316"/>
            <a:ext cx="9926471" cy="307777"/>
          </a:xfrm>
          <a:prstGeom prst="rect">
            <a:avLst/>
          </a:prstGeom>
        </p:spPr>
        <p:txBody>
          <a:bodyPr wrap="square">
            <a:spAutoFit/>
          </a:bodyPr>
          <a:lstStyle/>
          <a:p>
            <a:r>
              <a:rPr lang="it-IT" sz="1400" b="1" cap="small" dirty="0"/>
              <a:t>IIS </a:t>
            </a:r>
            <a:r>
              <a:rPr lang="it-IT" sz="1400" b="1" dirty="0"/>
              <a:t>ISTITUTO DI ISTRUZIONE </a:t>
            </a:r>
            <a:r>
              <a:rPr lang="it-IT" sz="1400" b="1" dirty="0" smtClean="0"/>
              <a:t>SUPERIORE “Bartolomeo </a:t>
            </a:r>
            <a:r>
              <a:rPr lang="it-IT" sz="1400" b="1" dirty="0"/>
              <a:t>Scappi” (Castel San Pietro Terme)</a:t>
            </a:r>
            <a:endParaRPr lang="it-IT" sz="1400" dirty="0"/>
          </a:p>
        </p:txBody>
      </p:sp>
      <p:sp>
        <p:nvSpPr>
          <p:cNvPr id="2" name="CasellaDiTesto 1"/>
          <p:cNvSpPr txBox="1"/>
          <p:nvPr/>
        </p:nvSpPr>
        <p:spPr>
          <a:xfrm>
            <a:off x="1651380" y="5921167"/>
            <a:ext cx="9676262" cy="800219"/>
          </a:xfrm>
          <a:prstGeom prst="rect">
            <a:avLst/>
          </a:prstGeom>
          <a:noFill/>
        </p:spPr>
        <p:txBody>
          <a:bodyPr wrap="square" rtlCol="0">
            <a:spAutoFit/>
          </a:bodyPr>
          <a:lstStyle/>
          <a:p>
            <a:r>
              <a:rPr lang="it-IT" sz="1400" b="1" noProof="1"/>
              <a:t>Incontri di formazione per Responsabili della Formalizzazione e Certificazione (RFC) ed Esperti di Processi Valutativi (EPV) della Regione Emilia </a:t>
            </a:r>
            <a:r>
              <a:rPr lang="it-IT" sz="1400" b="1" noProof="1" smtClean="0"/>
              <a:t>Romagna- </a:t>
            </a:r>
            <a:r>
              <a:rPr lang="it-IT" sz="1200" b="1" i="1" noProof="1" smtClean="0"/>
              <a:t>Maggio </a:t>
            </a:r>
            <a:r>
              <a:rPr lang="it-IT" sz="1200" b="1" i="1" noProof="1"/>
              <a:t>2014</a:t>
            </a:r>
          </a:p>
          <a:p>
            <a:endParaRPr lang="it-IT" dirty="0"/>
          </a:p>
        </p:txBody>
      </p:sp>
    </p:spTree>
    <p:extLst>
      <p:ext uri="{BB962C8B-B14F-4D97-AF65-F5344CB8AC3E}">
        <p14:creationId xmlns:p14="http://schemas.microsoft.com/office/powerpoint/2010/main" val="1104307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614863" y="787782"/>
            <a:ext cx="6931706" cy="461665"/>
          </a:xfrm>
          <a:prstGeom prst="rect">
            <a:avLst/>
          </a:prstGeom>
        </p:spPr>
        <p:txBody>
          <a:bodyPr wrap="none">
            <a:spAutoFit/>
          </a:bodyPr>
          <a:lstStyle/>
          <a:p>
            <a:r>
              <a:rPr lang="it-IT" sz="2400" b="1" noProof="1"/>
              <a:t>La raccolta e la valutazione delle </a:t>
            </a:r>
            <a:r>
              <a:rPr lang="it-IT" sz="2400" b="1" noProof="1" smtClean="0"/>
              <a:t>evidenze/5</a:t>
            </a:r>
            <a:endParaRPr lang="it-IT" sz="2400" dirty="0"/>
          </a:p>
        </p:txBody>
      </p:sp>
      <p:sp>
        <p:nvSpPr>
          <p:cNvPr id="5" name="Rettangolo 4"/>
          <p:cNvSpPr/>
          <p:nvPr/>
        </p:nvSpPr>
        <p:spPr>
          <a:xfrm>
            <a:off x="2505682" y="2007844"/>
            <a:ext cx="8712778" cy="3785652"/>
          </a:xfrm>
          <a:prstGeom prst="rect">
            <a:avLst/>
          </a:prstGeom>
        </p:spPr>
        <p:txBody>
          <a:bodyPr wrap="square">
            <a:spAutoFit/>
          </a:bodyPr>
          <a:lstStyle/>
          <a:p>
            <a:pPr algn="just">
              <a:lnSpc>
                <a:spcPct val="100000"/>
              </a:lnSpc>
              <a:spcBef>
                <a:spcPts val="300"/>
              </a:spcBef>
              <a:spcAft>
                <a:spcPts val="300"/>
              </a:spcAft>
            </a:pPr>
            <a:r>
              <a:rPr lang="it-IT" sz="1500" b="1" dirty="0"/>
              <a:t>Il percorso rispetto al quale devono essere raccolte le evidenze è quello triennale, a partire dal primo anno.</a:t>
            </a:r>
          </a:p>
          <a:p>
            <a:pPr algn="just">
              <a:lnSpc>
                <a:spcPct val="100000"/>
              </a:lnSpc>
              <a:spcBef>
                <a:spcPts val="300"/>
              </a:spcBef>
              <a:spcAft>
                <a:spcPts val="300"/>
              </a:spcAft>
            </a:pPr>
            <a:r>
              <a:rPr lang="it-IT" sz="1500" b="1" dirty="0"/>
              <a:t>Data l’attivazione “in corsa” del SRFC, per il periodo 2013/2014 saranno raccolte e registrate le evidenze relative al 3° anno. </a:t>
            </a:r>
          </a:p>
          <a:p>
            <a:pPr algn="just">
              <a:lnSpc>
                <a:spcPct val="100000"/>
              </a:lnSpc>
              <a:spcBef>
                <a:spcPts val="300"/>
              </a:spcBef>
              <a:spcAft>
                <a:spcPts val="300"/>
              </a:spcAft>
            </a:pPr>
            <a:r>
              <a:rPr lang="it-IT" sz="1500" b="1" dirty="0"/>
              <a:t> </a:t>
            </a:r>
          </a:p>
          <a:p>
            <a:pPr algn="just">
              <a:lnSpc>
                <a:spcPct val="100000"/>
              </a:lnSpc>
              <a:spcBef>
                <a:spcPts val="300"/>
              </a:spcBef>
              <a:spcAft>
                <a:spcPts val="300"/>
              </a:spcAft>
            </a:pPr>
            <a:r>
              <a:rPr lang="it-IT" sz="1500" b="1" dirty="0"/>
              <a:t>Il “Dossier delle evidenze” viene predisposto per ciascun allievo.</a:t>
            </a:r>
          </a:p>
          <a:p>
            <a:pPr algn="just">
              <a:lnSpc>
                <a:spcPct val="100000"/>
              </a:lnSpc>
              <a:spcBef>
                <a:spcPts val="300"/>
              </a:spcBef>
              <a:spcAft>
                <a:spcPts val="300"/>
              </a:spcAft>
            </a:pPr>
            <a:endParaRPr lang="it-IT" sz="1500" b="1" dirty="0"/>
          </a:p>
          <a:p>
            <a:pPr algn="just">
              <a:lnSpc>
                <a:spcPct val="100000"/>
              </a:lnSpc>
              <a:spcBef>
                <a:spcPts val="300"/>
              </a:spcBef>
              <a:spcAft>
                <a:spcPts val="300"/>
              </a:spcAft>
            </a:pPr>
            <a:r>
              <a:rPr lang="it-IT" sz="1500" b="1" dirty="0"/>
              <a:t>Nella DGR 739 viene presentato un Dossier in cui sono contenute tutte le informazioni essenziali che devono essere raccolte ai fini dell’attuazione del processo di formalizzazione e certificazione delle competenze.</a:t>
            </a:r>
          </a:p>
          <a:p>
            <a:pPr algn="just">
              <a:lnSpc>
                <a:spcPct val="100000"/>
              </a:lnSpc>
              <a:spcBef>
                <a:spcPts val="300"/>
              </a:spcBef>
              <a:spcAft>
                <a:spcPts val="300"/>
              </a:spcAft>
            </a:pPr>
            <a:r>
              <a:rPr lang="it-IT" sz="1500" b="1" dirty="0"/>
              <a:t>Ciascun soggetto del Sistema formativo può definire un proprio format del Dossier, intervenendo sulla struttura, sulla grafica e aggiungendo campi in cui registrare ulteriori informazioni. Le informazioni contenute nel Dossier presente nella DGR 739 devono comunque essere presenti.</a:t>
            </a:r>
          </a:p>
        </p:txBody>
      </p:sp>
      <p:sp>
        <p:nvSpPr>
          <p:cNvPr id="6" name="Segnaposto numero diapositiva 5"/>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416391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7023" y="1885427"/>
            <a:ext cx="8648282" cy="4098758"/>
          </a:xfrm>
        </p:spPr>
        <p:txBody>
          <a:bodyPr>
            <a:noAutofit/>
          </a:bodyPr>
          <a:lstStyle/>
          <a:p>
            <a:pPr marL="0" indent="0" algn="just">
              <a:lnSpc>
                <a:spcPct val="100000"/>
              </a:lnSpc>
              <a:spcBef>
                <a:spcPts val="300"/>
              </a:spcBef>
              <a:spcAft>
                <a:spcPts val="300"/>
              </a:spcAft>
              <a:buNone/>
            </a:pPr>
            <a:r>
              <a:rPr lang="it-IT" sz="1500" b="1" dirty="0">
                <a:solidFill>
                  <a:schemeClr val="tx1"/>
                </a:solidFill>
              </a:rPr>
              <a:t>Una volta registrate le competenze nel Dossier, queste vengono valutate.</a:t>
            </a:r>
          </a:p>
          <a:p>
            <a:pPr marL="0" indent="0" algn="just">
              <a:lnSpc>
                <a:spcPct val="100000"/>
              </a:lnSpc>
              <a:spcBef>
                <a:spcPts val="300"/>
              </a:spcBef>
              <a:spcAft>
                <a:spcPts val="300"/>
              </a:spcAft>
              <a:buNone/>
            </a:pPr>
            <a:r>
              <a:rPr lang="it-IT" sz="1500" b="1" dirty="0">
                <a:solidFill>
                  <a:schemeClr val="tx1"/>
                </a:solidFill>
              </a:rPr>
              <a:t>Per gli allievi inseriti in un percorso formativo che prevede l’esame di qualifica, la valutazione delle evidenze, e la conseguente compilazione del documento di “Valutazione delle evidenze”, avviene quando le evidenze sono disponibili (e cioè sono state acquisite tutte le prove i cui esiti costituiscono evidenza) e prima che le evidenze siano utilizzate (anticipatamente rispetto alla prima seduta della commissione d’esame).</a:t>
            </a:r>
          </a:p>
          <a:p>
            <a:pPr marL="0" indent="0" algn="just">
              <a:lnSpc>
                <a:spcPct val="100000"/>
              </a:lnSpc>
              <a:spcBef>
                <a:spcPts val="300"/>
              </a:spcBef>
              <a:spcAft>
                <a:spcPts val="300"/>
              </a:spcAft>
              <a:buNone/>
            </a:pPr>
            <a:endParaRPr lang="it-IT" sz="1500" b="1" dirty="0">
              <a:solidFill>
                <a:schemeClr val="tx1"/>
              </a:solidFill>
            </a:endParaRPr>
          </a:p>
          <a:p>
            <a:pPr marL="0" indent="0" algn="just">
              <a:lnSpc>
                <a:spcPct val="100000"/>
              </a:lnSpc>
              <a:spcBef>
                <a:spcPts val="300"/>
              </a:spcBef>
              <a:spcAft>
                <a:spcPts val="300"/>
              </a:spcAft>
              <a:buNone/>
            </a:pPr>
            <a:r>
              <a:rPr lang="it-IT" sz="1500" b="1" dirty="0">
                <a:solidFill>
                  <a:schemeClr val="tx1"/>
                </a:solidFill>
              </a:rPr>
              <a:t>La raccolta e valutazione delle evidenze avviene secondo le modalità sopra indicate per gli allievi del triennio della Scuola e della FP.</a:t>
            </a:r>
          </a:p>
          <a:p>
            <a:pPr marL="0" indent="0" algn="just">
              <a:lnSpc>
                <a:spcPct val="100000"/>
              </a:lnSpc>
              <a:spcBef>
                <a:spcPts val="300"/>
              </a:spcBef>
              <a:spcAft>
                <a:spcPts val="300"/>
              </a:spcAft>
              <a:buNone/>
            </a:pPr>
            <a:endParaRPr lang="it-IT" sz="1500" b="1" dirty="0">
              <a:solidFill>
                <a:schemeClr val="tx1"/>
              </a:solidFill>
            </a:endParaRPr>
          </a:p>
          <a:p>
            <a:pPr marL="0" indent="0" algn="just">
              <a:lnSpc>
                <a:spcPct val="100000"/>
              </a:lnSpc>
              <a:spcBef>
                <a:spcPts val="300"/>
              </a:spcBef>
              <a:spcAft>
                <a:spcPts val="300"/>
              </a:spcAft>
              <a:buNone/>
            </a:pPr>
            <a:r>
              <a:rPr lang="it-IT" sz="1500" b="1" dirty="0">
                <a:solidFill>
                  <a:schemeClr val="tx1"/>
                </a:solidFill>
              </a:rPr>
              <a:t>In via straordinaria, data la fase di prima attuazione, allievi di altre annualità (ad esempio del 4° anno interessati a conseguire la Qualifica possono sostenere </a:t>
            </a:r>
            <a:r>
              <a:rPr lang="it-IT" sz="1500" b="1" dirty="0" smtClean="0">
                <a:solidFill>
                  <a:schemeClr val="tx1"/>
                </a:solidFill>
              </a:rPr>
              <a:t>l’esame).</a:t>
            </a:r>
            <a:endParaRPr lang="it-IT" sz="1500" b="1" dirty="0">
              <a:solidFill>
                <a:schemeClr val="tx1"/>
              </a:solidFill>
            </a:endParaRPr>
          </a:p>
          <a:p>
            <a:pPr marL="0" indent="0" algn="just">
              <a:lnSpc>
                <a:spcPct val="100000"/>
              </a:lnSpc>
              <a:spcBef>
                <a:spcPts val="300"/>
              </a:spcBef>
              <a:spcAft>
                <a:spcPts val="300"/>
              </a:spcAft>
              <a:buNone/>
            </a:pPr>
            <a:r>
              <a:rPr lang="it-IT" sz="1500" b="1" dirty="0">
                <a:solidFill>
                  <a:schemeClr val="tx1"/>
                </a:solidFill>
              </a:rPr>
              <a:t>In questo caso costituiscono evidenze i documenti (voti, esito di scrutini, ecc.) che attestano i risultati del percorso di apprendimento seguito e del «recupero» svolto, purché correlabili alle competenze tecnico </a:t>
            </a:r>
            <a:r>
              <a:rPr lang="it-IT" sz="1500" b="1" dirty="0" smtClean="0">
                <a:solidFill>
                  <a:schemeClr val="tx1"/>
                </a:solidFill>
              </a:rPr>
              <a:t>professionali </a:t>
            </a:r>
            <a:r>
              <a:rPr lang="it-IT" sz="1500" b="1" dirty="0">
                <a:solidFill>
                  <a:schemeClr val="tx1"/>
                </a:solidFill>
              </a:rPr>
              <a:t>delle Qualifiche e alle competenze di base.</a:t>
            </a:r>
          </a:p>
          <a:p>
            <a:pPr marL="0" indent="0">
              <a:buNone/>
            </a:pPr>
            <a:endParaRPr lang="it-IT" sz="1500" dirty="0"/>
          </a:p>
        </p:txBody>
      </p:sp>
      <p:sp>
        <p:nvSpPr>
          <p:cNvPr id="4" name="Rettangolo 3"/>
          <p:cNvSpPr/>
          <p:nvPr/>
        </p:nvSpPr>
        <p:spPr>
          <a:xfrm>
            <a:off x="2517023" y="752797"/>
            <a:ext cx="6931706" cy="461665"/>
          </a:xfrm>
          <a:prstGeom prst="rect">
            <a:avLst/>
          </a:prstGeom>
        </p:spPr>
        <p:txBody>
          <a:bodyPr wrap="none">
            <a:spAutoFit/>
          </a:bodyPr>
          <a:lstStyle/>
          <a:p>
            <a:r>
              <a:rPr lang="it-IT" sz="2400" b="1" noProof="1"/>
              <a:t>La raccolta e la valutazione delle </a:t>
            </a:r>
            <a:r>
              <a:rPr lang="it-IT" sz="2400" b="1" noProof="1" smtClean="0"/>
              <a:t>evidenze/6</a:t>
            </a:r>
            <a:endParaRPr lang="it-IT" sz="2400" dirty="0"/>
          </a:p>
        </p:txBody>
      </p:sp>
      <p:sp>
        <p:nvSpPr>
          <p:cNvPr id="5" name="Segnaposto numero diapositiva 4"/>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231143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589212" y="825986"/>
            <a:ext cx="3526928" cy="461665"/>
          </a:xfrm>
          <a:prstGeom prst="rect">
            <a:avLst/>
          </a:prstGeom>
        </p:spPr>
        <p:txBody>
          <a:bodyPr wrap="none">
            <a:spAutoFit/>
          </a:bodyPr>
          <a:lstStyle/>
          <a:p>
            <a:r>
              <a:rPr lang="it-IT" sz="2400" b="1" noProof="1"/>
              <a:t>L’accesso all’esame/1</a:t>
            </a:r>
            <a:endParaRPr lang="it-IT" sz="2400" dirty="0"/>
          </a:p>
        </p:txBody>
      </p:sp>
      <p:sp>
        <p:nvSpPr>
          <p:cNvPr id="5" name="Rettangolo 4"/>
          <p:cNvSpPr/>
          <p:nvPr/>
        </p:nvSpPr>
        <p:spPr>
          <a:xfrm>
            <a:off x="2951746" y="2263422"/>
            <a:ext cx="8189495" cy="3862596"/>
          </a:xfrm>
          <a:prstGeom prst="rect">
            <a:avLst/>
          </a:prstGeom>
        </p:spPr>
        <p:txBody>
          <a:bodyPr wrap="square">
            <a:spAutoFit/>
          </a:bodyPr>
          <a:lstStyle/>
          <a:p>
            <a:pPr algn="just">
              <a:lnSpc>
                <a:spcPct val="100000"/>
              </a:lnSpc>
              <a:spcBef>
                <a:spcPts val="300"/>
              </a:spcBef>
              <a:spcAft>
                <a:spcPts val="300"/>
              </a:spcAft>
            </a:pPr>
            <a:r>
              <a:rPr lang="it-IT" sz="1500" b="1" dirty="0"/>
              <a:t>DGR 739/13</a:t>
            </a:r>
          </a:p>
          <a:p>
            <a:pPr algn="just">
              <a:lnSpc>
                <a:spcPct val="100000"/>
              </a:lnSpc>
              <a:spcBef>
                <a:spcPts val="300"/>
              </a:spcBef>
              <a:spcAft>
                <a:spcPts val="300"/>
              </a:spcAft>
            </a:pPr>
            <a:endParaRPr lang="it-IT" sz="1500" b="1" dirty="0"/>
          </a:p>
          <a:p>
            <a:pPr algn="just">
              <a:lnSpc>
                <a:spcPct val="100000"/>
              </a:lnSpc>
              <a:spcBef>
                <a:spcPts val="300"/>
              </a:spcBef>
              <a:spcAft>
                <a:spcPts val="300"/>
              </a:spcAft>
            </a:pPr>
            <a:r>
              <a:rPr lang="it-IT" sz="1500" b="1" dirty="0"/>
              <a:t>Possono accedere all’Esame le persone a cui siano state certificate (con “Certificati di Competenze”) le capacità e conoscenze di ciascuna Unità di Competenza della Qualifica di riferimento;</a:t>
            </a:r>
          </a:p>
          <a:p>
            <a:pPr marL="285750" lvl="0" indent="-285750" algn="just">
              <a:lnSpc>
                <a:spcPct val="100000"/>
              </a:lnSpc>
              <a:spcBef>
                <a:spcPts val="300"/>
              </a:spcBef>
              <a:spcAft>
                <a:spcPts val="300"/>
              </a:spcAft>
              <a:buFont typeface="Arial" panose="020B0604020202020204" pitchFamily="34" charset="0"/>
              <a:buChar char="•"/>
            </a:pPr>
            <a:r>
              <a:rPr lang="it-IT" sz="1500" b="1" dirty="0"/>
              <a:t>le persone a cui sia stata formalizzata (con Scheda Capacità e Conoscenze) una quota non inferiore al 75% delle capacità e conoscenze di ciascuna Unità di Competenza della Qualifica oggetto di verifica o per le quali sia stata esplicitata nel “Documento di valutazione delle evidenze” la positiva correlazione tra evidenze prodotte e una quota non inferiore al 75% delle capacità e conoscenze oggetto di valutazione;</a:t>
            </a:r>
          </a:p>
          <a:p>
            <a:pPr marL="285750" lvl="0" indent="-285750" algn="just">
              <a:lnSpc>
                <a:spcPct val="100000"/>
              </a:lnSpc>
              <a:spcBef>
                <a:spcPts val="300"/>
              </a:spcBef>
              <a:spcAft>
                <a:spcPts val="300"/>
              </a:spcAft>
              <a:buFont typeface="Arial" panose="020B0604020202020204" pitchFamily="34" charset="0"/>
              <a:buChar char="•"/>
            </a:pPr>
            <a:r>
              <a:rPr lang="it-IT" sz="1500" b="1" dirty="0"/>
              <a:t>le persone a cui siano state certificate (con Certificati di Competenza) le capacità e conoscenze relative a singole Unità di Competenza di una Qualifica e alle quali sia stata formalizzata una quota non inferiore al 75% delle capacità e conoscenze delle rimanenti Unità di Competenza.</a:t>
            </a:r>
          </a:p>
        </p:txBody>
      </p:sp>
      <p:sp>
        <p:nvSpPr>
          <p:cNvPr id="6" name="Segnaposto numero diapositiva 5"/>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1948941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589212" y="825986"/>
            <a:ext cx="3526928" cy="461665"/>
          </a:xfrm>
          <a:prstGeom prst="rect">
            <a:avLst/>
          </a:prstGeom>
        </p:spPr>
        <p:txBody>
          <a:bodyPr wrap="none">
            <a:spAutoFit/>
          </a:bodyPr>
          <a:lstStyle/>
          <a:p>
            <a:r>
              <a:rPr lang="it-IT" sz="2400" b="1" noProof="1"/>
              <a:t>L’accesso </a:t>
            </a:r>
            <a:r>
              <a:rPr lang="it-IT" sz="2400" b="1" noProof="1" smtClean="0"/>
              <a:t>all’esame/2</a:t>
            </a:r>
            <a:endParaRPr lang="it-IT" sz="2400" dirty="0"/>
          </a:p>
        </p:txBody>
      </p:sp>
      <p:sp>
        <p:nvSpPr>
          <p:cNvPr id="5" name="Rettangolo 4"/>
          <p:cNvSpPr/>
          <p:nvPr/>
        </p:nvSpPr>
        <p:spPr>
          <a:xfrm>
            <a:off x="2657900" y="2057052"/>
            <a:ext cx="8206615" cy="3447098"/>
          </a:xfrm>
          <a:prstGeom prst="rect">
            <a:avLst/>
          </a:prstGeom>
        </p:spPr>
        <p:txBody>
          <a:bodyPr wrap="square">
            <a:spAutoFit/>
          </a:bodyPr>
          <a:lstStyle/>
          <a:p>
            <a:pPr algn="just">
              <a:lnSpc>
                <a:spcPct val="100000"/>
              </a:lnSpc>
              <a:spcBef>
                <a:spcPts val="600"/>
              </a:spcBef>
              <a:spcAft>
                <a:spcPts val="600"/>
              </a:spcAft>
            </a:pPr>
            <a:r>
              <a:rPr lang="it-IT" sz="1400" b="1" i="1" dirty="0"/>
              <a:t>IN CONCRETO</a:t>
            </a:r>
          </a:p>
          <a:p>
            <a:pPr algn="just">
              <a:lnSpc>
                <a:spcPct val="100000"/>
              </a:lnSpc>
              <a:spcBef>
                <a:spcPts val="600"/>
              </a:spcBef>
              <a:spcAft>
                <a:spcPts val="600"/>
              </a:spcAft>
            </a:pPr>
            <a:endParaRPr lang="it-IT" sz="1400" b="1" dirty="0"/>
          </a:p>
          <a:p>
            <a:pPr algn="just">
              <a:lnSpc>
                <a:spcPct val="100000"/>
              </a:lnSpc>
              <a:spcBef>
                <a:spcPts val="600"/>
              </a:spcBef>
              <a:spcAft>
                <a:spcPts val="600"/>
              </a:spcAft>
            </a:pPr>
            <a:r>
              <a:rPr lang="it-IT" sz="1400" b="1" dirty="0"/>
              <a:t>Nel caso della </a:t>
            </a:r>
            <a:r>
              <a:rPr lang="it-IT" sz="1400" b="1" dirty="0" err="1"/>
              <a:t>IeFP</a:t>
            </a:r>
            <a:r>
              <a:rPr lang="it-IT" sz="1400" b="1" dirty="0"/>
              <a:t>, l’ammissione all’esame è vincolata al rispetto dei seguenti criteri: </a:t>
            </a:r>
          </a:p>
          <a:p>
            <a:pPr marL="285750" lvl="0" indent="-285750" algn="just">
              <a:lnSpc>
                <a:spcPct val="100000"/>
              </a:lnSpc>
              <a:spcBef>
                <a:spcPts val="600"/>
              </a:spcBef>
              <a:spcAft>
                <a:spcPts val="600"/>
              </a:spcAft>
              <a:buFont typeface="Arial" panose="020B0604020202020204" pitchFamily="34" charset="0"/>
              <a:buChar char="•"/>
            </a:pPr>
            <a:r>
              <a:rPr lang="it-IT" sz="1400" b="1" dirty="0"/>
              <a:t>75% di ore di frequenza dell’intero percorso (da </a:t>
            </a:r>
            <a:r>
              <a:rPr lang="it-IT" sz="1400" b="1" dirty="0" err="1"/>
              <a:t>D.lgs</a:t>
            </a:r>
            <a:r>
              <a:rPr lang="it-IT" sz="1400" b="1" dirty="0"/>
              <a:t> 226/2005). Ciò significa che per gli allievi in percorso personalizzato va considerato il 75% di 3000 ore (2.250 ore), per gli allievi lineari va considerato il 75% di 2000 ore (1.500 ore). </a:t>
            </a:r>
          </a:p>
          <a:p>
            <a:pPr marL="285750" lvl="0" indent="-285750" algn="just">
              <a:lnSpc>
                <a:spcPct val="100000"/>
              </a:lnSpc>
              <a:spcBef>
                <a:spcPts val="600"/>
              </a:spcBef>
              <a:spcAft>
                <a:spcPts val="600"/>
              </a:spcAft>
              <a:buFont typeface="Arial" panose="020B0604020202020204" pitchFamily="34" charset="0"/>
              <a:buChar char="•"/>
            </a:pPr>
            <a:r>
              <a:rPr lang="it-IT" sz="1400" b="1" dirty="0"/>
              <a:t>75% delle capacità-conoscenze dello standard regionale della Qualifica. Ciò significa che agli allievi è stata esplicitata, nel Documento di valutazione delle evidenze, la positiva correlazione tra evidenze prodotte e una quota non inferiore al 75% delle capacità e conoscenze oggetto di valutazione;</a:t>
            </a:r>
          </a:p>
          <a:p>
            <a:pPr marL="285750" lvl="0" indent="-285750" algn="just">
              <a:lnSpc>
                <a:spcPct val="100000"/>
              </a:lnSpc>
              <a:spcBef>
                <a:spcPts val="600"/>
              </a:spcBef>
              <a:spcAft>
                <a:spcPts val="600"/>
              </a:spcAft>
              <a:buFont typeface="Arial" panose="020B0604020202020204" pitchFamily="34" charset="0"/>
              <a:buChar char="•"/>
            </a:pPr>
            <a:r>
              <a:rPr lang="it-IT" sz="1400" b="1" dirty="0"/>
              <a:t>competenze di base acquisite e obiettivi formativi aggiuntivi raggiunti (espressi in termini di si/no).</a:t>
            </a:r>
          </a:p>
        </p:txBody>
      </p:sp>
      <p:sp>
        <p:nvSpPr>
          <p:cNvPr id="2" name="Segnaposto numero diapositiva 1"/>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693876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589212" y="825986"/>
            <a:ext cx="3526928" cy="461665"/>
          </a:xfrm>
          <a:prstGeom prst="rect">
            <a:avLst/>
          </a:prstGeom>
        </p:spPr>
        <p:txBody>
          <a:bodyPr wrap="none">
            <a:spAutoFit/>
          </a:bodyPr>
          <a:lstStyle/>
          <a:p>
            <a:r>
              <a:rPr lang="it-IT" sz="2400" b="1" noProof="1"/>
              <a:t>L’accesso </a:t>
            </a:r>
            <a:r>
              <a:rPr lang="it-IT" sz="2400" b="1" noProof="1" smtClean="0"/>
              <a:t>all’esame/3</a:t>
            </a:r>
            <a:endParaRPr lang="it-IT" sz="2400" dirty="0"/>
          </a:p>
        </p:txBody>
      </p:sp>
      <p:sp>
        <p:nvSpPr>
          <p:cNvPr id="5" name="Rettangolo 4"/>
          <p:cNvSpPr/>
          <p:nvPr/>
        </p:nvSpPr>
        <p:spPr>
          <a:xfrm>
            <a:off x="2589212" y="1744267"/>
            <a:ext cx="8629248" cy="4247317"/>
          </a:xfrm>
          <a:prstGeom prst="rect">
            <a:avLst/>
          </a:prstGeom>
        </p:spPr>
        <p:txBody>
          <a:bodyPr wrap="square">
            <a:spAutoFit/>
          </a:bodyPr>
          <a:lstStyle/>
          <a:p>
            <a:pPr algn="just">
              <a:lnSpc>
                <a:spcPct val="100000"/>
              </a:lnSpc>
              <a:spcBef>
                <a:spcPts val="300"/>
              </a:spcBef>
              <a:spcAft>
                <a:spcPts val="300"/>
              </a:spcAft>
            </a:pPr>
            <a:r>
              <a:rPr lang="it-IT" sz="1500" b="1" dirty="0"/>
              <a:t>Nella </a:t>
            </a:r>
            <a:r>
              <a:rPr lang="it-IT" sz="1500" b="1" dirty="0" err="1"/>
              <a:t>IeFP</a:t>
            </a:r>
            <a:r>
              <a:rPr lang="it-IT" sz="1500" b="1" dirty="0"/>
              <a:t> potrebbero verificarsi situazioni nelle quali il </a:t>
            </a:r>
            <a:r>
              <a:rPr lang="it-IT" sz="1500" b="1" u="sng" dirty="0"/>
              <a:t>requisito relativo alla frequenza </a:t>
            </a:r>
            <a:r>
              <a:rPr lang="it-IT" sz="1500" b="1" dirty="0"/>
              <a:t>non è stato rispettato.</a:t>
            </a:r>
          </a:p>
          <a:p>
            <a:pPr algn="just">
              <a:lnSpc>
                <a:spcPct val="100000"/>
              </a:lnSpc>
              <a:spcBef>
                <a:spcPts val="300"/>
              </a:spcBef>
              <a:spcAft>
                <a:spcPts val="300"/>
              </a:spcAft>
            </a:pPr>
            <a:r>
              <a:rPr lang="it-IT" sz="1500" b="1" dirty="0"/>
              <a:t>L’Equipe formativa della Formazione Professionale così come il Consiglio di Classe della Scuola o, in alternativa, l’RFC a partire da informazioni sull’allievo fornite dall’EPV, possono consentire, in base alle loro valutazioni e in via eccezionale, l’accesso all’esame.</a:t>
            </a:r>
          </a:p>
          <a:p>
            <a:pPr algn="just">
              <a:lnSpc>
                <a:spcPct val="100000"/>
              </a:lnSpc>
              <a:spcBef>
                <a:spcPts val="300"/>
              </a:spcBef>
              <a:spcAft>
                <a:spcPts val="300"/>
              </a:spcAft>
            </a:pPr>
            <a:r>
              <a:rPr lang="it-IT" sz="1500" b="1" dirty="0"/>
              <a:t>L’organismo/ruolo coinvolto (Equipe formativa o Consiglio di classe o RFC) formalizza la propria decisione, riportandone le motivazioni, all’interno di un verbale e rende disponibile l’informazione per l’allievo con modalità rispettose della sua privacy.</a:t>
            </a:r>
          </a:p>
          <a:p>
            <a:pPr algn="just">
              <a:lnSpc>
                <a:spcPct val="100000"/>
              </a:lnSpc>
              <a:spcBef>
                <a:spcPts val="300"/>
              </a:spcBef>
              <a:spcAft>
                <a:spcPts val="300"/>
              </a:spcAft>
            </a:pPr>
            <a:endParaRPr lang="it-IT" sz="1500" b="1" dirty="0"/>
          </a:p>
          <a:p>
            <a:pPr algn="just">
              <a:lnSpc>
                <a:spcPct val="100000"/>
              </a:lnSpc>
              <a:spcBef>
                <a:spcPts val="300"/>
              </a:spcBef>
              <a:spcAft>
                <a:spcPts val="300"/>
              </a:spcAft>
            </a:pPr>
            <a:r>
              <a:rPr lang="it-IT" sz="1500" b="1" dirty="0"/>
              <a:t>Si precisa che:</a:t>
            </a:r>
          </a:p>
          <a:p>
            <a:pPr marL="285750" lvl="0" indent="-285750" algn="just">
              <a:lnSpc>
                <a:spcPct val="100000"/>
              </a:lnSpc>
              <a:spcBef>
                <a:spcPts val="300"/>
              </a:spcBef>
              <a:spcAft>
                <a:spcPts val="300"/>
              </a:spcAft>
              <a:buFont typeface="Arial" panose="020B0604020202020204" pitchFamily="34" charset="0"/>
              <a:buChar char="•"/>
            </a:pPr>
            <a:r>
              <a:rPr lang="it-IT" sz="1500" b="1" dirty="0"/>
              <a:t>per gli allievi che hanno partecipato all’Azione Regionale Antidispersione o ad altri progetti/ attività che sono stati attivati per contrastare l’abbandono scolastico-formativo, verranno conteggiate anche le ore relative ad attività realizzate in quel contesto;</a:t>
            </a:r>
          </a:p>
          <a:p>
            <a:pPr marL="285750" lvl="0" indent="-285750" algn="just">
              <a:lnSpc>
                <a:spcPct val="100000"/>
              </a:lnSpc>
              <a:spcBef>
                <a:spcPts val="300"/>
              </a:spcBef>
              <a:spcAft>
                <a:spcPts val="300"/>
              </a:spcAft>
              <a:buFont typeface="Arial" panose="020B0604020202020204" pitchFamily="34" charset="0"/>
              <a:buChar char="•"/>
            </a:pPr>
            <a:r>
              <a:rPr lang="it-IT" sz="1500" b="1" dirty="0"/>
              <a:t>devono essere conteggiate anche le ore di stage in quanto facenti parte del percorso di istruzione-formazione. </a:t>
            </a:r>
          </a:p>
        </p:txBody>
      </p:sp>
      <p:sp>
        <p:nvSpPr>
          <p:cNvPr id="6" name="Segnaposto numero diapositiva 5"/>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662127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589212" y="910207"/>
            <a:ext cx="3526928" cy="461665"/>
          </a:xfrm>
          <a:prstGeom prst="rect">
            <a:avLst/>
          </a:prstGeom>
        </p:spPr>
        <p:txBody>
          <a:bodyPr wrap="none">
            <a:spAutoFit/>
          </a:bodyPr>
          <a:lstStyle/>
          <a:p>
            <a:r>
              <a:rPr lang="it-IT" sz="2400" b="1" noProof="1"/>
              <a:t>L’accesso </a:t>
            </a:r>
            <a:r>
              <a:rPr lang="it-IT" sz="2400" b="1" noProof="1" smtClean="0"/>
              <a:t>all’esame/4</a:t>
            </a:r>
            <a:endParaRPr lang="it-IT" sz="2400" dirty="0"/>
          </a:p>
        </p:txBody>
      </p:sp>
      <p:sp>
        <p:nvSpPr>
          <p:cNvPr id="5" name="Rettangolo 4"/>
          <p:cNvSpPr/>
          <p:nvPr/>
        </p:nvSpPr>
        <p:spPr>
          <a:xfrm>
            <a:off x="2589212" y="1808644"/>
            <a:ext cx="8642895" cy="3991655"/>
          </a:xfrm>
          <a:prstGeom prst="rect">
            <a:avLst/>
          </a:prstGeom>
        </p:spPr>
        <p:txBody>
          <a:bodyPr wrap="square">
            <a:spAutoFit/>
          </a:bodyPr>
          <a:lstStyle/>
          <a:p>
            <a:pPr algn="just">
              <a:lnSpc>
                <a:spcPct val="100000"/>
              </a:lnSpc>
              <a:spcBef>
                <a:spcPts val="0"/>
              </a:spcBef>
              <a:spcAft>
                <a:spcPts val="600"/>
              </a:spcAft>
            </a:pPr>
            <a:r>
              <a:rPr lang="it-IT" sz="1400" b="1" dirty="0"/>
              <a:t>Nella </a:t>
            </a:r>
            <a:r>
              <a:rPr lang="it-IT" sz="1400" b="1" dirty="0" err="1"/>
              <a:t>IeFP</a:t>
            </a:r>
            <a:r>
              <a:rPr lang="it-IT" sz="1400" b="1" dirty="0"/>
              <a:t> potrebbero verificarsi situazioni nelle quali il </a:t>
            </a:r>
            <a:r>
              <a:rPr lang="it-IT" sz="1400" b="1" u="sng" dirty="0"/>
              <a:t>requisito relativo alle competenze (</a:t>
            </a:r>
            <a:r>
              <a:rPr lang="it-IT" sz="1400" b="1" dirty="0"/>
              <a:t>75% delle conoscenze e capacità di tutte e 4 le UC) non è stato rispettato.</a:t>
            </a:r>
          </a:p>
          <a:p>
            <a:pPr algn="just">
              <a:lnSpc>
                <a:spcPct val="100000"/>
              </a:lnSpc>
              <a:spcBef>
                <a:spcPts val="0"/>
              </a:spcBef>
              <a:spcAft>
                <a:spcPts val="600"/>
              </a:spcAft>
            </a:pPr>
            <a:endParaRPr lang="it-IT" sz="1400" b="1" dirty="0"/>
          </a:p>
          <a:p>
            <a:pPr marL="285750" indent="-285750" algn="just">
              <a:lnSpc>
                <a:spcPct val="100000"/>
              </a:lnSpc>
              <a:spcBef>
                <a:spcPts val="0"/>
              </a:spcBef>
              <a:spcAft>
                <a:spcPts val="600"/>
              </a:spcAft>
              <a:buFont typeface="Arial" panose="020B0604020202020204" pitchFamily="34" charset="0"/>
              <a:buChar char="•"/>
            </a:pPr>
            <a:r>
              <a:rPr lang="it-IT" sz="1400" b="1" dirty="0"/>
              <a:t>E’ possibile che un allievo abbia formalizzate conoscenze-capacità di tutte e 4 le UC ma, per ciascuna, in misura inferiore al 75%: </a:t>
            </a:r>
            <a:r>
              <a:rPr lang="it-IT" sz="1400" b="1" i="1" dirty="0"/>
              <a:t>in questo caso l’allievo non può accedere all’esame né ad alcuna altra forma di accertamento.</a:t>
            </a:r>
          </a:p>
          <a:p>
            <a:pPr marL="285750" lvl="0" indent="-285750" algn="just">
              <a:lnSpc>
                <a:spcPct val="100000"/>
              </a:lnSpc>
              <a:spcBef>
                <a:spcPts val="0"/>
              </a:spcBef>
              <a:spcAft>
                <a:spcPts val="600"/>
              </a:spcAft>
              <a:buFont typeface="Arial" panose="020B0604020202020204" pitchFamily="34" charset="0"/>
              <a:buChar char="•"/>
            </a:pPr>
            <a:r>
              <a:rPr lang="it-IT" sz="1400" b="1" dirty="0"/>
              <a:t>E’ possibile che un allievo abbia formalizzate il 75% delle conoscenze-capacità di 1-2-3 unità di competenza: </a:t>
            </a:r>
            <a:r>
              <a:rPr lang="it-IT" sz="1400" b="1" i="1" dirty="0"/>
              <a:t>in questo caso l’allievo non può accedere all’esame di Qualifica e ha il diritto di sostenere un “Colloquio valutativo” per il conseguimento di un Certificato di competenze corrispondente a quella/e UC.</a:t>
            </a:r>
          </a:p>
          <a:p>
            <a:pPr algn="just">
              <a:lnSpc>
                <a:spcPct val="100000"/>
              </a:lnSpc>
              <a:spcBef>
                <a:spcPts val="0"/>
              </a:spcBef>
              <a:spcAft>
                <a:spcPts val="600"/>
              </a:spcAft>
            </a:pPr>
            <a:endParaRPr lang="it-IT" sz="1400" b="1" dirty="0"/>
          </a:p>
          <a:p>
            <a:pPr algn="just">
              <a:lnSpc>
                <a:spcPct val="100000"/>
              </a:lnSpc>
              <a:spcBef>
                <a:spcPts val="0"/>
              </a:spcBef>
              <a:spcAft>
                <a:spcPts val="600"/>
              </a:spcAft>
            </a:pPr>
            <a:r>
              <a:rPr lang="it-IT" sz="1400" b="1" dirty="0"/>
              <a:t>Durante il Colloquio si esplorano e si esaminano le attività e le esperienze sviluppate nell’ambito di percorsi formativi e/o professionali.  </a:t>
            </a:r>
          </a:p>
          <a:p>
            <a:pPr algn="just">
              <a:lnSpc>
                <a:spcPct val="100000"/>
              </a:lnSpc>
              <a:spcBef>
                <a:spcPts val="0"/>
              </a:spcBef>
              <a:spcAft>
                <a:spcPts val="600"/>
              </a:spcAft>
            </a:pPr>
            <a:r>
              <a:rPr lang="it-IT" sz="1400" b="1" dirty="0"/>
              <a:t>Vengono formulate domande funzionali a valutare il possesso delle capacità e conoscenze della/e Unità di Competenza oggetto di verifica e, nell’ambito della </a:t>
            </a:r>
            <a:r>
              <a:rPr lang="it-IT" sz="1400" b="1" dirty="0" err="1"/>
              <a:t>IeFP</a:t>
            </a:r>
            <a:r>
              <a:rPr lang="it-IT" sz="1400" b="1" dirty="0"/>
              <a:t>, delle “competenze di base” previste dall’Accordo citato</a:t>
            </a:r>
            <a:r>
              <a:rPr lang="it-IT" sz="1400" b="1" dirty="0" smtClean="0"/>
              <a:t>.</a:t>
            </a:r>
            <a:r>
              <a:rPr lang="it-IT" sz="1400" b="1" dirty="0"/>
              <a:t> </a:t>
            </a:r>
            <a:endParaRPr lang="it-IT" sz="1400" b="1" dirty="0" smtClean="0"/>
          </a:p>
        </p:txBody>
      </p:sp>
      <p:sp>
        <p:nvSpPr>
          <p:cNvPr id="6" name="Segnaposto numero diapositiva 5"/>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690253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115403" y="1700282"/>
            <a:ext cx="9290713" cy="4478149"/>
          </a:xfrm>
          <a:prstGeom prst="rect">
            <a:avLst/>
          </a:prstGeom>
        </p:spPr>
        <p:txBody>
          <a:bodyPr wrap="square">
            <a:spAutoFit/>
          </a:bodyPr>
          <a:lstStyle/>
          <a:p>
            <a:pPr algn="just">
              <a:lnSpc>
                <a:spcPct val="100000"/>
              </a:lnSpc>
              <a:spcBef>
                <a:spcPts val="300"/>
              </a:spcBef>
              <a:spcAft>
                <a:spcPts val="300"/>
              </a:spcAft>
            </a:pPr>
            <a:r>
              <a:rPr lang="it-IT" sz="1500" b="1" dirty="0"/>
              <a:t>Per l’allievo inserito in percorsi </a:t>
            </a:r>
            <a:r>
              <a:rPr lang="it-IT" sz="1500" b="1" dirty="0" err="1"/>
              <a:t>IeFP</a:t>
            </a:r>
            <a:r>
              <a:rPr lang="it-IT" sz="1500" b="1" dirty="0"/>
              <a:t>, il Colloquio valutativo viene organizzato nell’ambito dei lavori della Commissione d’esame. </a:t>
            </a:r>
          </a:p>
          <a:p>
            <a:pPr algn="just">
              <a:lnSpc>
                <a:spcPct val="100000"/>
              </a:lnSpc>
              <a:spcBef>
                <a:spcPts val="300"/>
              </a:spcBef>
              <a:spcAft>
                <a:spcPts val="300"/>
              </a:spcAft>
            </a:pPr>
            <a:r>
              <a:rPr lang="it-IT" sz="1500" b="1" dirty="0"/>
              <a:t>La Commissione, in base ad una richiesta che sarà formulata dall’RFC, si organizzerà per dedicare il tempo necessario alle realizzazione dei Colloqui valutativi richiesti, assicurando in tal modo al giovane l’opportunità, nel caso di esito positivo, di conseguire un Certificato di competenza.</a:t>
            </a:r>
          </a:p>
          <a:p>
            <a:pPr algn="just">
              <a:lnSpc>
                <a:spcPct val="100000"/>
              </a:lnSpc>
              <a:spcBef>
                <a:spcPts val="300"/>
              </a:spcBef>
              <a:spcAft>
                <a:spcPts val="300"/>
              </a:spcAft>
            </a:pPr>
            <a:r>
              <a:rPr lang="it-IT" sz="1500" b="1" dirty="0"/>
              <a:t>I Colloqui valutativi saranno organizzati nell’ambito dei lavori delle Commissioni secondo un calendario che le Commissioni stesse definiranno. Il Colloquio valutativo sarà realizzato dall’EPV del soggetto che ha realizzato il percorso formativo a cui ha partecipato l’allievo e </a:t>
            </a:r>
            <a:r>
              <a:rPr lang="it-IT" sz="1500" b="1" dirty="0" smtClean="0"/>
              <a:t>dall’EAPQ</a:t>
            </a:r>
            <a:r>
              <a:rPr lang="it-IT" sz="1500" b="1" dirty="0"/>
              <a:t>.</a:t>
            </a:r>
          </a:p>
          <a:p>
            <a:pPr algn="just">
              <a:lnSpc>
                <a:spcPct val="100000"/>
              </a:lnSpc>
              <a:spcBef>
                <a:spcPts val="300"/>
              </a:spcBef>
              <a:spcAft>
                <a:spcPts val="300"/>
              </a:spcAft>
            </a:pPr>
            <a:r>
              <a:rPr lang="it-IT" sz="1500" b="1" dirty="0"/>
              <a:t>Nelle sessioni di lavoro dedicate alla progettazione delle prove d’esame saranno progettati anche i Colloqui valutativi (oggetto, modalità di svolgimento, criteri di valutazione).</a:t>
            </a:r>
          </a:p>
          <a:p>
            <a:pPr algn="just">
              <a:lnSpc>
                <a:spcPct val="100000"/>
              </a:lnSpc>
              <a:spcBef>
                <a:spcPts val="300"/>
              </a:spcBef>
              <a:spcAft>
                <a:spcPts val="300"/>
              </a:spcAft>
            </a:pPr>
            <a:r>
              <a:rPr lang="it-IT" sz="1500" b="1" dirty="0"/>
              <a:t> </a:t>
            </a:r>
          </a:p>
          <a:p>
            <a:pPr algn="just">
              <a:lnSpc>
                <a:spcPct val="100000"/>
              </a:lnSpc>
              <a:spcBef>
                <a:spcPts val="300"/>
              </a:spcBef>
              <a:spcAft>
                <a:spcPts val="300"/>
              </a:spcAft>
            </a:pPr>
            <a:r>
              <a:rPr lang="it-IT" sz="1500" b="1" dirty="0"/>
              <a:t>È possibile che l’allievo non rispetti il requisito del possesso delle competenze di base o non abbia raggiunto gli obiettivi formativi aggiuntivi previsti. In questo caso non può accedere all’esame (non ne ha i requisiti).</a:t>
            </a:r>
          </a:p>
          <a:p>
            <a:pPr algn="just">
              <a:lnSpc>
                <a:spcPct val="100000"/>
              </a:lnSpc>
              <a:spcBef>
                <a:spcPts val="300"/>
              </a:spcBef>
              <a:spcAft>
                <a:spcPts val="300"/>
              </a:spcAft>
            </a:pPr>
            <a:r>
              <a:rPr lang="it-IT" sz="1500" b="1" dirty="0"/>
              <a:t>Nel caso in cui l’allievo non abbia i requisiti per accedere all’esame e non intenda sostenere un Colloquio valutativo, riceve una Scheda Capacità-Conoscenze in cui sono registrate le capacità e le conoscenze acquisite.</a:t>
            </a:r>
          </a:p>
        </p:txBody>
      </p:sp>
      <p:sp>
        <p:nvSpPr>
          <p:cNvPr id="5" name="Rettangolo 4"/>
          <p:cNvSpPr/>
          <p:nvPr/>
        </p:nvSpPr>
        <p:spPr>
          <a:xfrm>
            <a:off x="2529054" y="922239"/>
            <a:ext cx="3526928" cy="461665"/>
          </a:xfrm>
          <a:prstGeom prst="rect">
            <a:avLst/>
          </a:prstGeom>
        </p:spPr>
        <p:txBody>
          <a:bodyPr wrap="none">
            <a:spAutoFit/>
          </a:bodyPr>
          <a:lstStyle/>
          <a:p>
            <a:r>
              <a:rPr lang="it-IT" sz="2400" b="1" noProof="1"/>
              <a:t>L’accesso </a:t>
            </a:r>
            <a:r>
              <a:rPr lang="it-IT" sz="2400" b="1" noProof="1" smtClean="0"/>
              <a:t>all’esame/5</a:t>
            </a:r>
            <a:endParaRPr lang="it-IT" sz="2400" dirty="0"/>
          </a:p>
        </p:txBody>
      </p:sp>
      <p:sp>
        <p:nvSpPr>
          <p:cNvPr id="6" name="Segnaposto numero diapositiva 5"/>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2498761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589212" y="777860"/>
            <a:ext cx="4947188" cy="461665"/>
          </a:xfrm>
          <a:prstGeom prst="rect">
            <a:avLst/>
          </a:prstGeom>
        </p:spPr>
        <p:txBody>
          <a:bodyPr wrap="none">
            <a:spAutoFit/>
          </a:bodyPr>
          <a:lstStyle/>
          <a:p>
            <a:r>
              <a:rPr lang="it-IT" sz="2400" b="1" noProof="1" smtClean="0"/>
              <a:t>La nomina della commissione/1</a:t>
            </a:r>
            <a:endParaRPr lang="it-IT" sz="2400" dirty="0"/>
          </a:p>
        </p:txBody>
      </p:sp>
      <p:sp>
        <p:nvSpPr>
          <p:cNvPr id="2" name="Rettangolo 1"/>
          <p:cNvSpPr/>
          <p:nvPr/>
        </p:nvSpPr>
        <p:spPr>
          <a:xfrm>
            <a:off x="2195315" y="1694792"/>
            <a:ext cx="8954906" cy="4624121"/>
          </a:xfrm>
          <a:prstGeom prst="rect">
            <a:avLst/>
          </a:prstGeom>
        </p:spPr>
        <p:txBody>
          <a:bodyPr wrap="square">
            <a:spAutoFit/>
          </a:bodyPr>
          <a:lstStyle/>
          <a:p>
            <a:pPr algn="just">
              <a:lnSpc>
                <a:spcPct val="100000"/>
              </a:lnSpc>
              <a:spcBef>
                <a:spcPts val="300"/>
              </a:spcBef>
              <a:spcAft>
                <a:spcPts val="300"/>
              </a:spcAft>
            </a:pPr>
            <a:r>
              <a:rPr lang="it-IT" sz="1500" b="1" dirty="0"/>
              <a:t>DGR 739/2013</a:t>
            </a:r>
          </a:p>
          <a:p>
            <a:pPr algn="just">
              <a:lnSpc>
                <a:spcPct val="100000"/>
              </a:lnSpc>
              <a:spcBef>
                <a:spcPts val="300"/>
              </a:spcBef>
              <a:spcAft>
                <a:spcPts val="300"/>
              </a:spcAft>
            </a:pPr>
            <a:endParaRPr lang="it-IT" sz="1500" b="1" dirty="0"/>
          </a:p>
          <a:p>
            <a:pPr algn="just">
              <a:lnSpc>
                <a:spcPct val="100000"/>
              </a:lnSpc>
              <a:spcBef>
                <a:spcPts val="300"/>
              </a:spcBef>
              <a:spcAft>
                <a:spcPts val="300"/>
              </a:spcAft>
            </a:pPr>
            <a:r>
              <a:rPr lang="it-IT" sz="1500" b="1" dirty="0"/>
              <a:t>L’ Accertamento tramite Esame è svolto da una apposita Commissione nominata dal Responsabile di Formalizzazione e Certificazione (RFC)</a:t>
            </a:r>
            <a:r>
              <a:rPr lang="it-IT" sz="1500" b="1" i="1" dirty="0"/>
              <a:t> </a:t>
            </a:r>
            <a:r>
              <a:rPr lang="it-IT" sz="1500" b="1" dirty="0"/>
              <a:t>e</a:t>
            </a:r>
            <a:r>
              <a:rPr lang="it-IT" sz="1500" b="1" i="1" dirty="0"/>
              <a:t> </a:t>
            </a:r>
            <a:r>
              <a:rPr lang="it-IT" sz="1500" b="1" dirty="0"/>
              <a:t>composta da tre componenti: un Esperto dei Processi Valutativi (EPV) interno al soggetto attuatore e due Esperti di Area Professionale/Qualifica (EAPQ) esterni al soggetto attuatore. </a:t>
            </a:r>
          </a:p>
          <a:p>
            <a:pPr algn="just">
              <a:lnSpc>
                <a:spcPct val="100000"/>
              </a:lnSpc>
              <a:spcBef>
                <a:spcPts val="300"/>
              </a:spcBef>
              <a:spcAft>
                <a:spcPts val="300"/>
              </a:spcAft>
            </a:pPr>
            <a:r>
              <a:rPr lang="it-IT" sz="1500" b="1" dirty="0"/>
              <a:t>Il Presidente di Commissione è scelto dalla Commissione tra uno dei due EAPQ.</a:t>
            </a:r>
          </a:p>
          <a:p>
            <a:pPr algn="just">
              <a:lnSpc>
                <a:spcPct val="100000"/>
              </a:lnSpc>
              <a:spcBef>
                <a:spcPts val="300"/>
              </a:spcBef>
              <a:spcAft>
                <a:spcPts val="300"/>
              </a:spcAft>
            </a:pPr>
            <a:r>
              <a:rPr lang="it-IT" sz="1500" b="1" dirty="0"/>
              <a:t>A quelli individuati, possono essere affiancati ulteriori ruoli, con l’obiettivo di qualificare le attività di servizio e di valutazione previste e in ragione delle ulteriori finalità eventualmente attribuite all’accertamento tramite esame. Tali ruoli e le relative caratteristiche (requisiti, responsabilità, ecc.) saranno definiti nei diversi ambiti di applicazione, nel rispetto dei requisiti e delle condizioni descritte nel cap. 1.</a:t>
            </a:r>
          </a:p>
          <a:p>
            <a:pPr algn="just">
              <a:lnSpc>
                <a:spcPct val="100000"/>
              </a:lnSpc>
              <a:spcBef>
                <a:spcPts val="300"/>
              </a:spcBef>
              <a:spcAft>
                <a:spcPts val="300"/>
              </a:spcAft>
            </a:pPr>
            <a:endParaRPr lang="it-IT" sz="1500" b="1" dirty="0"/>
          </a:p>
          <a:p>
            <a:pPr algn="just">
              <a:lnSpc>
                <a:spcPct val="100000"/>
              </a:lnSpc>
              <a:spcBef>
                <a:spcPts val="300"/>
              </a:spcBef>
              <a:spcAft>
                <a:spcPts val="300"/>
              </a:spcAft>
            </a:pPr>
            <a:r>
              <a:rPr lang="it-IT" sz="1500" b="1" dirty="0"/>
              <a:t>Nel caso dell’Istruzione e Formazione Professionale, in prima attuazione, può essere istituita una Commissione che, nella sua composizione, tenga conto dell’attuale fase di attuazione della L.R.5/2011 e dell’Accordo tra l’Ufficio Scolastico Regionale dell’Emilia Romagna e la Regione Emilia Romagna.</a:t>
            </a:r>
          </a:p>
        </p:txBody>
      </p:sp>
      <p:sp>
        <p:nvSpPr>
          <p:cNvPr id="5" name="Segnaposto numero diapositiva 4"/>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901521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141621" y="777860"/>
            <a:ext cx="5394779" cy="477734"/>
          </a:xfrm>
          <a:prstGeom prst="rect">
            <a:avLst/>
          </a:prstGeom>
        </p:spPr>
        <p:txBody>
          <a:bodyPr wrap="square">
            <a:spAutoFit/>
          </a:bodyPr>
          <a:lstStyle/>
          <a:p>
            <a:r>
              <a:rPr lang="it-IT" sz="2400" b="1" noProof="1" smtClean="0"/>
              <a:t>La nomina della commissione/2</a:t>
            </a:r>
            <a:endParaRPr lang="it-IT" sz="2400" dirty="0"/>
          </a:p>
        </p:txBody>
      </p:sp>
      <p:sp>
        <p:nvSpPr>
          <p:cNvPr id="5" name="Segnaposto contenuto 2"/>
          <p:cNvSpPr>
            <a:spLocks noGrp="1"/>
          </p:cNvSpPr>
          <p:nvPr>
            <p:ph idx="1"/>
          </p:nvPr>
        </p:nvSpPr>
        <p:spPr>
          <a:xfrm>
            <a:off x="2141621" y="1775493"/>
            <a:ext cx="8987590" cy="4420770"/>
          </a:xfrm>
        </p:spPr>
        <p:txBody>
          <a:bodyPr>
            <a:noAutofit/>
          </a:bodyPr>
          <a:lstStyle/>
          <a:p>
            <a:pPr marL="0" indent="0" algn="just">
              <a:lnSpc>
                <a:spcPct val="100000"/>
              </a:lnSpc>
              <a:spcBef>
                <a:spcPts val="300"/>
              </a:spcBef>
              <a:spcAft>
                <a:spcPts val="300"/>
              </a:spcAft>
              <a:buNone/>
            </a:pPr>
            <a:r>
              <a:rPr lang="it-IT" sz="1500" b="1" dirty="0" smtClean="0">
                <a:solidFill>
                  <a:schemeClr val="tx1"/>
                </a:solidFill>
              </a:rPr>
              <a:t>Segue DGR 739/2013</a:t>
            </a:r>
          </a:p>
          <a:p>
            <a:pPr marL="0" indent="0" algn="just">
              <a:lnSpc>
                <a:spcPct val="100000"/>
              </a:lnSpc>
              <a:spcBef>
                <a:spcPts val="0"/>
              </a:spcBef>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La </a:t>
            </a:r>
            <a:r>
              <a:rPr lang="it-IT" sz="1500" b="1" dirty="0">
                <a:solidFill>
                  <a:schemeClr val="tx1"/>
                </a:solidFill>
              </a:rPr>
              <a:t>Commissione è composta da 3 componenti e specificamente: due Esperti dei Processi Valutativi (EPV) di cui uno nominato dall’Istituto Scolastico e uno nominato dall’Ente di Formazione Professionale, un Esperto di Area Professionale/Qualifica (EAPQ) esterno al soggetto </a:t>
            </a:r>
            <a:r>
              <a:rPr lang="it-IT" sz="1500" b="1" dirty="0" smtClean="0">
                <a:solidFill>
                  <a:schemeClr val="tx1"/>
                </a:solidFill>
              </a:rPr>
              <a:t>attuatore.</a:t>
            </a:r>
          </a:p>
          <a:p>
            <a:pPr marL="0" indent="0" algn="just">
              <a:lnSpc>
                <a:spcPct val="100000"/>
              </a:lnSpc>
              <a:spcBef>
                <a:spcPts val="300"/>
              </a:spcBef>
              <a:spcAft>
                <a:spcPts val="300"/>
              </a:spcAft>
              <a:buNone/>
            </a:pPr>
            <a:r>
              <a:rPr lang="it-IT" sz="1500" b="1" dirty="0" smtClean="0">
                <a:solidFill>
                  <a:schemeClr val="tx1"/>
                </a:solidFill>
              </a:rPr>
              <a:t>La </a:t>
            </a:r>
            <a:r>
              <a:rPr lang="it-IT" sz="1500" b="1" dirty="0">
                <a:solidFill>
                  <a:schemeClr val="tx1"/>
                </a:solidFill>
              </a:rPr>
              <a:t>Commissione è nominata dal Responsabile di Formalizzazione e Certificazione (RFC) dell’Istituzione scolastica o formativa e, nella riunione di insediamento, nomina il proprio presidente.</a:t>
            </a: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Tutti </a:t>
            </a:r>
            <a:r>
              <a:rPr lang="it-IT" sz="1500" b="1" dirty="0">
                <a:solidFill>
                  <a:schemeClr val="tx1"/>
                </a:solidFill>
              </a:rPr>
              <a:t>gli Esperti dei Processi Valutativi (EPV) nominati devono rispondere ai criteri di:</a:t>
            </a:r>
          </a:p>
          <a:p>
            <a:pPr algn="just">
              <a:spcBef>
                <a:spcPts val="300"/>
              </a:spcBef>
              <a:spcAft>
                <a:spcPts val="300"/>
              </a:spcAft>
            </a:pPr>
            <a:r>
              <a:rPr lang="it-IT" sz="1500" b="1" i="1" dirty="0">
                <a:solidFill>
                  <a:schemeClr val="tx1"/>
                </a:solidFill>
              </a:rPr>
              <a:t>terzietà</a:t>
            </a:r>
            <a:r>
              <a:rPr lang="it-IT" sz="1500" b="1" dirty="0">
                <a:solidFill>
                  <a:schemeClr val="tx1"/>
                </a:solidFill>
              </a:rPr>
              <a:t> rispetto al processo di sviluppo delle competenze oggetto di accertamento e valutazione;</a:t>
            </a:r>
          </a:p>
          <a:p>
            <a:pPr algn="just">
              <a:spcBef>
                <a:spcPts val="300"/>
              </a:spcBef>
              <a:spcAft>
                <a:spcPts val="300"/>
              </a:spcAft>
            </a:pPr>
            <a:r>
              <a:rPr lang="it-IT" sz="1500" b="1" i="1" dirty="0">
                <a:solidFill>
                  <a:schemeClr val="tx1"/>
                </a:solidFill>
              </a:rPr>
              <a:t>competenza</a:t>
            </a:r>
            <a:r>
              <a:rPr lang="it-IT" sz="1500" b="1" dirty="0">
                <a:solidFill>
                  <a:schemeClr val="tx1"/>
                </a:solidFill>
              </a:rPr>
              <a:t> rispetto al processo di valutazione</a:t>
            </a:r>
            <a:r>
              <a:rPr lang="it-IT" sz="1500" b="1" dirty="0" smtClean="0">
                <a:solidFill>
                  <a:schemeClr val="tx1"/>
                </a:solidFill>
              </a:rPr>
              <a:t>.</a:t>
            </a:r>
            <a:endParaRPr lang="it-IT" sz="1500" b="1" dirty="0">
              <a:solidFill>
                <a:schemeClr val="tx1"/>
              </a:solidFill>
            </a:endParaRPr>
          </a:p>
          <a:p>
            <a:pPr marL="0" indent="0" algn="just">
              <a:lnSpc>
                <a:spcPct val="100000"/>
              </a:lnSpc>
              <a:spcBef>
                <a:spcPts val="300"/>
              </a:spcBef>
              <a:spcAft>
                <a:spcPts val="300"/>
              </a:spcAft>
              <a:buNone/>
            </a:pPr>
            <a:r>
              <a:rPr lang="it-IT" sz="1500" b="1" dirty="0">
                <a:solidFill>
                  <a:schemeClr val="tx1"/>
                </a:solidFill>
              </a:rPr>
              <a:t>Nell’ambito dei diversi ambiti di applicazione saranno definite specifiche modalità di programmazione e razionalizzazione delle Commissioni di Certificazione a livello territoriale/qualifica.” </a:t>
            </a:r>
            <a:endParaRPr lang="it-IT" sz="1500" b="1" noProof="1">
              <a:solidFill>
                <a:schemeClr val="tx1"/>
              </a:solidFill>
            </a:endParaRPr>
          </a:p>
        </p:txBody>
      </p:sp>
      <p:sp>
        <p:nvSpPr>
          <p:cNvPr id="2" name="Segnaposto numero diapositiva 1"/>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1637404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220722" y="739511"/>
            <a:ext cx="4947188" cy="461665"/>
          </a:xfrm>
          <a:prstGeom prst="rect">
            <a:avLst/>
          </a:prstGeom>
        </p:spPr>
        <p:txBody>
          <a:bodyPr wrap="none">
            <a:spAutoFit/>
          </a:bodyPr>
          <a:lstStyle/>
          <a:p>
            <a:r>
              <a:rPr lang="it-IT" sz="2400" b="1" noProof="1" smtClean="0"/>
              <a:t>La nomina della commissione/3</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19</a:t>
            </a:fld>
            <a:endParaRPr lang="en-US" dirty="0"/>
          </a:p>
        </p:txBody>
      </p:sp>
      <p:sp>
        <p:nvSpPr>
          <p:cNvPr id="5" name="Segnaposto contenuto 2"/>
          <p:cNvSpPr>
            <a:spLocks noGrp="1"/>
          </p:cNvSpPr>
          <p:nvPr>
            <p:ph idx="1"/>
          </p:nvPr>
        </p:nvSpPr>
        <p:spPr>
          <a:xfrm>
            <a:off x="2043301" y="1773158"/>
            <a:ext cx="9229749" cy="4395630"/>
          </a:xfrm>
        </p:spPr>
        <p:txBody>
          <a:bodyPr>
            <a:noAutofit/>
          </a:bodyPr>
          <a:lstStyle/>
          <a:p>
            <a:pPr marL="0" indent="0">
              <a:lnSpc>
                <a:spcPct val="100000"/>
              </a:lnSpc>
              <a:spcBef>
                <a:spcPts val="300"/>
              </a:spcBef>
              <a:spcAft>
                <a:spcPts val="300"/>
              </a:spcAft>
              <a:buNone/>
            </a:pPr>
            <a:r>
              <a:rPr lang="it-IT" sz="1500" b="1" i="1" dirty="0" smtClean="0">
                <a:solidFill>
                  <a:schemeClr val="tx1"/>
                </a:solidFill>
              </a:rPr>
              <a:t>IN CONCRETO</a:t>
            </a:r>
          </a:p>
          <a:p>
            <a:pPr marL="0" indent="0">
              <a:lnSpc>
                <a:spcPct val="100000"/>
              </a:lnSpc>
              <a:spcBef>
                <a:spcPts val="300"/>
              </a:spcBef>
              <a:spcAft>
                <a:spcPts val="300"/>
              </a:spcAft>
              <a:buNone/>
            </a:pPr>
            <a:endParaRPr lang="it-IT" sz="1500" b="1" dirty="0" smtClean="0">
              <a:solidFill>
                <a:schemeClr val="tx1"/>
              </a:solidFill>
            </a:endParaRPr>
          </a:p>
          <a:p>
            <a:pPr marL="0" indent="0">
              <a:lnSpc>
                <a:spcPct val="100000"/>
              </a:lnSpc>
              <a:spcBef>
                <a:spcPts val="300"/>
              </a:spcBef>
              <a:spcAft>
                <a:spcPts val="300"/>
              </a:spcAft>
              <a:buNone/>
            </a:pPr>
            <a:r>
              <a:rPr lang="it-IT" sz="1500" b="1" dirty="0" smtClean="0">
                <a:solidFill>
                  <a:schemeClr val="tx1"/>
                </a:solidFill>
              </a:rPr>
              <a:t>Per </a:t>
            </a:r>
            <a:r>
              <a:rPr lang="it-IT" sz="1500" b="1" dirty="0">
                <a:solidFill>
                  <a:schemeClr val="tx1"/>
                </a:solidFill>
              </a:rPr>
              <a:t>quanto riguarda l’EPV, quando l’esame si svolge in un Ente di FP, </a:t>
            </a:r>
            <a:r>
              <a:rPr lang="it-IT" sz="1500" b="1" dirty="0" smtClean="0">
                <a:solidFill>
                  <a:schemeClr val="tx1"/>
                </a:solidFill>
              </a:rPr>
              <a:t>l’RFC dell’Ente di formazione:</a:t>
            </a:r>
            <a:endParaRPr lang="it-IT" sz="1500" b="1" dirty="0">
              <a:solidFill>
                <a:schemeClr val="tx1"/>
              </a:solidFill>
            </a:endParaRPr>
          </a:p>
          <a:p>
            <a:pPr>
              <a:spcBef>
                <a:spcPts val="300"/>
              </a:spcBef>
              <a:spcAft>
                <a:spcPts val="300"/>
              </a:spcAft>
            </a:pPr>
            <a:r>
              <a:rPr lang="it-IT" sz="1500" b="1" dirty="0">
                <a:solidFill>
                  <a:schemeClr val="tx1"/>
                </a:solidFill>
              </a:rPr>
              <a:t>nomina quale componente della Commissione un EPV che individua nella persona che ha svolto questo ruolo durante l’attuazione del percorso formativo (EPV della formazione);</a:t>
            </a:r>
          </a:p>
          <a:p>
            <a:pPr>
              <a:spcBef>
                <a:spcPts val="300"/>
              </a:spcBef>
              <a:spcAft>
                <a:spcPts val="300"/>
              </a:spcAft>
            </a:pPr>
            <a:r>
              <a:rPr lang="it-IT" sz="1500" b="1" dirty="0">
                <a:solidFill>
                  <a:schemeClr val="tx1"/>
                </a:solidFill>
              </a:rPr>
              <a:t>individua l’EPV della Scuola all’interno dell’elenco che trova disponibile nel SIFER. Dopo averlo individuato ne verifica per iscritto (via mail, eventualmente con telefonata) la disponibilità, acquisita questa lo nomina come componente della Commissione (EPV della Scuola</a:t>
            </a:r>
            <a:r>
              <a:rPr lang="it-IT" sz="1500" b="1" dirty="0" smtClean="0">
                <a:solidFill>
                  <a:schemeClr val="tx1"/>
                </a:solidFill>
              </a:rPr>
              <a:t>). OPPURE, </a:t>
            </a:r>
            <a:r>
              <a:rPr lang="it-IT" sz="1500" b="1" dirty="0">
                <a:solidFill>
                  <a:schemeClr val="tx1"/>
                </a:solidFill>
              </a:rPr>
              <a:t>chiede alla Regione di individuarlo e ne acquisisce il </a:t>
            </a:r>
            <a:r>
              <a:rPr lang="it-IT" sz="1500" b="1" dirty="0" smtClean="0">
                <a:solidFill>
                  <a:schemeClr val="tx1"/>
                </a:solidFill>
              </a:rPr>
              <a:t>nominativo</a:t>
            </a:r>
            <a:r>
              <a:rPr lang="it-IT" sz="1500" b="1" dirty="0">
                <a:solidFill>
                  <a:schemeClr val="tx1"/>
                </a:solidFill>
              </a:rPr>
              <a:t>.</a:t>
            </a:r>
          </a:p>
          <a:p>
            <a:pPr marL="0" indent="0">
              <a:lnSpc>
                <a:spcPct val="100000"/>
              </a:lnSpc>
              <a:spcBef>
                <a:spcPts val="300"/>
              </a:spcBef>
              <a:spcAft>
                <a:spcPts val="300"/>
              </a:spcAft>
              <a:buNone/>
            </a:pPr>
            <a:r>
              <a:rPr lang="it-IT" sz="1500" b="1" dirty="0">
                <a:solidFill>
                  <a:schemeClr val="tx1"/>
                </a:solidFill>
              </a:rPr>
              <a:t> </a:t>
            </a:r>
          </a:p>
          <a:p>
            <a:pPr marL="0" indent="0">
              <a:lnSpc>
                <a:spcPct val="100000"/>
              </a:lnSpc>
              <a:spcBef>
                <a:spcPts val="300"/>
              </a:spcBef>
              <a:spcAft>
                <a:spcPts val="300"/>
              </a:spcAft>
              <a:buNone/>
            </a:pPr>
            <a:r>
              <a:rPr lang="it-IT" sz="1500" b="1" dirty="0">
                <a:solidFill>
                  <a:schemeClr val="tx1"/>
                </a:solidFill>
              </a:rPr>
              <a:t>Per quanto riguarda l’EPV, quando l’esame si svolge in una Scuola, </a:t>
            </a:r>
            <a:r>
              <a:rPr lang="it-IT" sz="1500" b="1" dirty="0" smtClean="0">
                <a:solidFill>
                  <a:schemeClr val="tx1"/>
                </a:solidFill>
              </a:rPr>
              <a:t>l’RFC della Scuola:</a:t>
            </a:r>
            <a:endParaRPr lang="it-IT" sz="1500" b="1" dirty="0">
              <a:solidFill>
                <a:schemeClr val="tx1"/>
              </a:solidFill>
            </a:endParaRPr>
          </a:p>
          <a:p>
            <a:pPr>
              <a:spcBef>
                <a:spcPts val="300"/>
              </a:spcBef>
              <a:spcAft>
                <a:spcPts val="300"/>
              </a:spcAft>
            </a:pPr>
            <a:r>
              <a:rPr lang="it-IT" sz="1500" b="1" dirty="0">
                <a:solidFill>
                  <a:schemeClr val="tx1"/>
                </a:solidFill>
              </a:rPr>
              <a:t>i</a:t>
            </a:r>
            <a:r>
              <a:rPr lang="it-IT" sz="1500" b="1" dirty="0" smtClean="0">
                <a:solidFill>
                  <a:schemeClr val="tx1"/>
                </a:solidFill>
              </a:rPr>
              <a:t>ndividua l’EPV </a:t>
            </a:r>
            <a:r>
              <a:rPr lang="it-IT" sz="1500" b="1" dirty="0">
                <a:solidFill>
                  <a:schemeClr val="tx1"/>
                </a:solidFill>
              </a:rPr>
              <a:t>della </a:t>
            </a:r>
            <a:r>
              <a:rPr lang="it-IT" sz="1500" b="1" dirty="0" smtClean="0">
                <a:solidFill>
                  <a:schemeClr val="tx1"/>
                </a:solidFill>
              </a:rPr>
              <a:t>Scuola tra gli </a:t>
            </a:r>
            <a:r>
              <a:rPr lang="it-IT" sz="1500" b="1" dirty="0">
                <a:solidFill>
                  <a:schemeClr val="tx1"/>
                </a:solidFill>
              </a:rPr>
              <a:t>Esperti </a:t>
            </a:r>
            <a:r>
              <a:rPr lang="it-IT" sz="1500" b="1" dirty="0" smtClean="0">
                <a:solidFill>
                  <a:schemeClr val="tx1"/>
                </a:solidFill>
              </a:rPr>
              <a:t>del </a:t>
            </a:r>
            <a:r>
              <a:rPr lang="it-IT" sz="1500" b="1">
                <a:solidFill>
                  <a:schemeClr val="tx1"/>
                </a:solidFill>
              </a:rPr>
              <a:t>proprio </a:t>
            </a:r>
            <a:r>
              <a:rPr lang="it-IT" sz="1500" b="1" smtClean="0">
                <a:solidFill>
                  <a:schemeClr val="tx1"/>
                </a:solidFill>
              </a:rPr>
              <a:t>Istituto presente </a:t>
            </a:r>
            <a:r>
              <a:rPr lang="it-IT" sz="1500" b="1" dirty="0">
                <a:solidFill>
                  <a:schemeClr val="tx1"/>
                </a:solidFill>
              </a:rPr>
              <a:t>nell’elenco regionale disponibile nel </a:t>
            </a:r>
            <a:r>
              <a:rPr lang="it-IT" sz="1500" b="1" dirty="0" err="1" smtClean="0">
                <a:solidFill>
                  <a:schemeClr val="tx1"/>
                </a:solidFill>
              </a:rPr>
              <a:t>Sifer</a:t>
            </a:r>
            <a:r>
              <a:rPr lang="it-IT" sz="1500" b="1" dirty="0" smtClean="0">
                <a:solidFill>
                  <a:schemeClr val="tx1"/>
                </a:solidFill>
              </a:rPr>
              <a:t>, lo nomina e lo registra nel </a:t>
            </a:r>
            <a:r>
              <a:rPr lang="it-IT" sz="1500" b="1" dirty="0" err="1" smtClean="0">
                <a:solidFill>
                  <a:schemeClr val="tx1"/>
                </a:solidFill>
              </a:rPr>
              <a:t>Sifer</a:t>
            </a:r>
            <a:r>
              <a:rPr lang="it-IT" sz="1500" b="1" dirty="0" smtClean="0">
                <a:solidFill>
                  <a:schemeClr val="tx1"/>
                </a:solidFill>
              </a:rPr>
              <a:t> quale componente della Commissione. Oppure, chiede alla Regione di individuarlo e ne acquisisce il nominativo;</a:t>
            </a:r>
            <a:endParaRPr lang="it-IT" sz="1500" b="1" dirty="0">
              <a:solidFill>
                <a:schemeClr val="tx1"/>
              </a:solidFill>
            </a:endParaRPr>
          </a:p>
          <a:p>
            <a:pPr>
              <a:spcBef>
                <a:spcPts val="300"/>
              </a:spcBef>
              <a:spcAft>
                <a:spcPts val="300"/>
              </a:spcAft>
            </a:pPr>
            <a:r>
              <a:rPr lang="it-IT" sz="1500" b="1" dirty="0">
                <a:solidFill>
                  <a:schemeClr val="tx1"/>
                </a:solidFill>
              </a:rPr>
              <a:t>individua </a:t>
            </a:r>
            <a:r>
              <a:rPr lang="it-IT" sz="1500" b="1" dirty="0" smtClean="0">
                <a:solidFill>
                  <a:schemeClr val="tx1"/>
                </a:solidFill>
              </a:rPr>
              <a:t>l’EPV </a:t>
            </a:r>
            <a:r>
              <a:rPr lang="it-IT" sz="1500" b="1" dirty="0">
                <a:solidFill>
                  <a:schemeClr val="tx1"/>
                </a:solidFill>
              </a:rPr>
              <a:t>della formazione all’interno dello specifico elenco presente nel </a:t>
            </a:r>
            <a:r>
              <a:rPr lang="it-IT" sz="1500" b="1" dirty="0" err="1">
                <a:solidFill>
                  <a:schemeClr val="tx1"/>
                </a:solidFill>
              </a:rPr>
              <a:t>Sifer</a:t>
            </a:r>
            <a:r>
              <a:rPr lang="it-IT" sz="1500" b="1" dirty="0" smtClean="0">
                <a:solidFill>
                  <a:schemeClr val="tx1"/>
                </a:solidFill>
              </a:rPr>
              <a:t>.</a:t>
            </a:r>
          </a:p>
          <a:p>
            <a:pPr marL="0" indent="0">
              <a:lnSpc>
                <a:spcPct val="100000"/>
              </a:lnSpc>
              <a:spcBef>
                <a:spcPts val="300"/>
              </a:spcBef>
              <a:spcAft>
                <a:spcPts val="300"/>
              </a:spcAft>
              <a:buNone/>
            </a:pPr>
            <a:endParaRPr lang="it-IT" sz="1500" b="1" dirty="0" smtClean="0">
              <a:solidFill>
                <a:schemeClr val="tx1"/>
              </a:solidFill>
            </a:endParaRPr>
          </a:p>
          <a:p>
            <a:pPr marL="0" lvl="0" indent="0">
              <a:lnSpc>
                <a:spcPct val="100000"/>
              </a:lnSpc>
              <a:spcBef>
                <a:spcPts val="300"/>
              </a:spcBef>
              <a:spcAft>
                <a:spcPts val="300"/>
              </a:spcAft>
              <a:buNone/>
            </a:pPr>
            <a:endParaRPr lang="it-IT" sz="1500" b="1" dirty="0" smtClean="0">
              <a:solidFill>
                <a:schemeClr val="tx1"/>
              </a:solidFill>
            </a:endParaRPr>
          </a:p>
          <a:p>
            <a:pPr marL="0" lvl="0" indent="0">
              <a:lnSpc>
                <a:spcPct val="100000"/>
              </a:lnSpc>
              <a:spcBef>
                <a:spcPts val="300"/>
              </a:spcBef>
              <a:spcAft>
                <a:spcPts val="300"/>
              </a:spcAft>
              <a:buNone/>
            </a:pPr>
            <a:endParaRPr lang="it-IT" sz="1500" b="1" dirty="0">
              <a:solidFill>
                <a:schemeClr val="tx1"/>
              </a:solidFill>
            </a:endParaRPr>
          </a:p>
          <a:p>
            <a:pPr marL="0" lvl="0" indent="0">
              <a:lnSpc>
                <a:spcPct val="100000"/>
              </a:lnSpc>
              <a:spcBef>
                <a:spcPts val="300"/>
              </a:spcBef>
              <a:spcAft>
                <a:spcPts val="300"/>
              </a:spcAft>
              <a:buNone/>
            </a:pPr>
            <a:endParaRPr lang="it-IT" sz="1500" b="1" dirty="0">
              <a:solidFill>
                <a:schemeClr val="tx1"/>
              </a:solidFill>
            </a:endParaRPr>
          </a:p>
        </p:txBody>
      </p:sp>
    </p:spTree>
    <p:extLst>
      <p:ext uri="{BB962C8B-B14F-4D97-AF65-F5344CB8AC3E}">
        <p14:creationId xmlns:p14="http://schemas.microsoft.com/office/powerpoint/2010/main" val="280096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p:cNvSpPr>
            <a:spLocks noGrp="1"/>
          </p:cNvSpPr>
          <p:nvPr>
            <p:ph idx="1"/>
          </p:nvPr>
        </p:nvSpPr>
        <p:spPr>
          <a:xfrm>
            <a:off x="2592925" y="2353009"/>
            <a:ext cx="8911688" cy="3458244"/>
          </a:xfrm>
        </p:spPr>
        <p:txBody>
          <a:bodyPr>
            <a:noAutofit/>
          </a:bodyPr>
          <a:lstStyle/>
          <a:p>
            <a:pPr marL="285750" indent="-285750">
              <a:lnSpc>
                <a:spcPct val="100000"/>
              </a:lnSpc>
              <a:spcBef>
                <a:spcPts val="1200"/>
              </a:spcBef>
              <a:buFont typeface="Arial" panose="020B0604020202020204" pitchFamily="34" charset="0"/>
              <a:buChar char="•"/>
            </a:pPr>
            <a:r>
              <a:rPr lang="it-IT" b="1" dirty="0" smtClean="0">
                <a:solidFill>
                  <a:schemeClr val="tx1"/>
                </a:solidFill>
              </a:rPr>
              <a:t>ASPETTI GENERALI</a:t>
            </a:r>
          </a:p>
          <a:p>
            <a:pPr marL="285750" indent="-285750">
              <a:lnSpc>
                <a:spcPct val="100000"/>
              </a:lnSpc>
              <a:spcBef>
                <a:spcPts val="1200"/>
              </a:spcBef>
              <a:buFont typeface="Arial" panose="020B0604020202020204" pitchFamily="34" charset="0"/>
              <a:buChar char="•"/>
            </a:pPr>
            <a:r>
              <a:rPr lang="it-IT" b="1" dirty="0" smtClean="0">
                <a:solidFill>
                  <a:schemeClr val="tx1"/>
                </a:solidFill>
              </a:rPr>
              <a:t>LA RACCOLTA E LA VALUTAZIONE DELLE EVIDENZE</a:t>
            </a:r>
          </a:p>
          <a:p>
            <a:pPr marL="285750" indent="-285750">
              <a:lnSpc>
                <a:spcPct val="100000"/>
              </a:lnSpc>
              <a:spcBef>
                <a:spcPts val="1200"/>
              </a:spcBef>
              <a:buFont typeface="Arial" panose="020B0604020202020204" pitchFamily="34" charset="0"/>
              <a:buChar char="•"/>
            </a:pPr>
            <a:r>
              <a:rPr lang="it-IT" b="1" noProof="1" smtClean="0">
                <a:solidFill>
                  <a:schemeClr val="tx1"/>
                </a:solidFill>
              </a:rPr>
              <a:t>L’ACCESSO ALL’ESAME</a:t>
            </a:r>
          </a:p>
          <a:p>
            <a:pPr marL="285750" indent="-285750">
              <a:lnSpc>
                <a:spcPct val="100000"/>
              </a:lnSpc>
              <a:spcBef>
                <a:spcPts val="1200"/>
              </a:spcBef>
              <a:buFont typeface="Arial" panose="020B0604020202020204" pitchFamily="34" charset="0"/>
              <a:buChar char="•"/>
            </a:pPr>
            <a:r>
              <a:rPr lang="it-IT" b="1" noProof="1" smtClean="0">
                <a:solidFill>
                  <a:schemeClr val="tx1"/>
                </a:solidFill>
              </a:rPr>
              <a:t>LA NOMINA DELLA COMMISSIONE</a:t>
            </a:r>
          </a:p>
          <a:p>
            <a:pPr marL="285750" indent="-285750">
              <a:lnSpc>
                <a:spcPct val="100000"/>
              </a:lnSpc>
              <a:spcBef>
                <a:spcPts val="1200"/>
              </a:spcBef>
              <a:buFont typeface="Arial" panose="020B0604020202020204" pitchFamily="34" charset="0"/>
              <a:buChar char="•"/>
            </a:pPr>
            <a:r>
              <a:rPr lang="it-IT" b="1" noProof="1" smtClean="0">
                <a:solidFill>
                  <a:schemeClr val="tx1"/>
                </a:solidFill>
              </a:rPr>
              <a:t>LA PREPARAZIONE E LA REALIZZAZIONE DELL’ESAME</a:t>
            </a:r>
          </a:p>
          <a:p>
            <a:pPr marL="285750" indent="-285750">
              <a:lnSpc>
                <a:spcPct val="100000"/>
              </a:lnSpc>
              <a:spcBef>
                <a:spcPts val="1200"/>
              </a:spcBef>
              <a:buFont typeface="Arial" panose="020B0604020202020204" pitchFamily="34" charset="0"/>
              <a:buChar char="•"/>
            </a:pPr>
            <a:r>
              <a:rPr lang="it-IT" b="1" noProof="1" smtClean="0">
                <a:solidFill>
                  <a:schemeClr val="tx1"/>
                </a:solidFill>
              </a:rPr>
              <a:t>GLI ALUNNI CON BISOGNI EDUCATIVI SPECIALI</a:t>
            </a:r>
            <a:endParaRPr lang="it-IT" b="1" noProof="1">
              <a:solidFill>
                <a:schemeClr val="tx1"/>
              </a:solidFill>
            </a:endParaRPr>
          </a:p>
        </p:txBody>
      </p:sp>
      <p:sp>
        <p:nvSpPr>
          <p:cNvPr id="6" name="Titolo 1"/>
          <p:cNvSpPr>
            <a:spLocks noGrp="1"/>
          </p:cNvSpPr>
          <p:nvPr>
            <p:ph type="title"/>
          </p:nvPr>
        </p:nvSpPr>
        <p:spPr>
          <a:xfrm>
            <a:off x="2479566" y="582075"/>
            <a:ext cx="8806684" cy="1141663"/>
          </a:xfrm>
        </p:spPr>
        <p:txBody>
          <a:bodyPr>
            <a:normAutofit/>
          </a:bodyPr>
          <a:lstStyle/>
          <a:p>
            <a:pPr>
              <a:spcBef>
                <a:spcPts val="0"/>
              </a:spcBef>
            </a:pPr>
            <a:r>
              <a:rPr lang="it-IT" sz="2400" b="1" noProof="1" smtClean="0">
                <a:solidFill>
                  <a:schemeClr val="tx1"/>
                </a:solidFill>
              </a:rPr>
              <a:t>Sommario </a:t>
            </a:r>
            <a:endParaRPr lang="it-IT" sz="2400" b="1" i="0" noProof="1">
              <a:solidFill>
                <a:schemeClr val="tx1"/>
              </a:solidFill>
              <a:latin typeface="Segoe UI Light"/>
            </a:endParaRPr>
          </a:p>
        </p:txBody>
      </p:sp>
      <p:sp>
        <p:nvSpPr>
          <p:cNvPr id="7" name="Segnaposto numero diapositiva 6"/>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6709729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029654" y="787782"/>
            <a:ext cx="4947188" cy="461665"/>
          </a:xfrm>
          <a:prstGeom prst="rect">
            <a:avLst/>
          </a:prstGeom>
        </p:spPr>
        <p:txBody>
          <a:bodyPr wrap="none">
            <a:spAutoFit/>
          </a:bodyPr>
          <a:lstStyle/>
          <a:p>
            <a:r>
              <a:rPr lang="it-IT" sz="2400" b="1" noProof="1" smtClean="0"/>
              <a:t>La nomina della commissione/4</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20</a:t>
            </a:fld>
            <a:endParaRPr lang="en-US" dirty="0"/>
          </a:p>
        </p:txBody>
      </p:sp>
      <p:sp>
        <p:nvSpPr>
          <p:cNvPr id="5" name="Segnaposto contenuto 2"/>
          <p:cNvSpPr>
            <a:spLocks noGrp="1"/>
          </p:cNvSpPr>
          <p:nvPr>
            <p:ph idx="1"/>
          </p:nvPr>
        </p:nvSpPr>
        <p:spPr>
          <a:xfrm>
            <a:off x="1921198" y="1967458"/>
            <a:ext cx="9324557" cy="4460638"/>
          </a:xfrm>
        </p:spPr>
        <p:txBody>
          <a:bodyPr>
            <a:noAutofit/>
          </a:bodyPr>
          <a:lstStyle/>
          <a:p>
            <a:pPr marL="0" indent="0">
              <a:lnSpc>
                <a:spcPct val="100000"/>
              </a:lnSpc>
              <a:spcBef>
                <a:spcPts val="300"/>
              </a:spcBef>
              <a:spcAft>
                <a:spcPts val="300"/>
              </a:spcAft>
              <a:buNone/>
            </a:pPr>
            <a:r>
              <a:rPr lang="it-IT" sz="1500" b="1" dirty="0" smtClean="0">
                <a:solidFill>
                  <a:schemeClr val="tx1"/>
                </a:solidFill>
              </a:rPr>
              <a:t>Per </a:t>
            </a:r>
            <a:r>
              <a:rPr lang="it-IT" sz="1500" b="1" dirty="0">
                <a:solidFill>
                  <a:schemeClr val="tx1"/>
                </a:solidFill>
              </a:rPr>
              <a:t>quanto r</a:t>
            </a:r>
            <a:r>
              <a:rPr lang="it-IT" sz="1500" b="1" dirty="0" smtClean="0">
                <a:solidFill>
                  <a:schemeClr val="tx1"/>
                </a:solidFill>
              </a:rPr>
              <a:t>iguarda l’EAPQ</a:t>
            </a:r>
            <a:r>
              <a:rPr lang="it-IT" sz="1500" b="1" dirty="0">
                <a:solidFill>
                  <a:schemeClr val="tx1"/>
                </a:solidFill>
              </a:rPr>
              <a:t>, l’RFC accede alla procedura prevista dal </a:t>
            </a:r>
            <a:r>
              <a:rPr lang="it-IT" sz="1500" b="1" dirty="0" err="1">
                <a:solidFill>
                  <a:schemeClr val="tx1"/>
                </a:solidFill>
              </a:rPr>
              <a:t>Sifer</a:t>
            </a:r>
            <a:r>
              <a:rPr lang="it-IT" sz="1500" b="1" dirty="0">
                <a:solidFill>
                  <a:schemeClr val="tx1"/>
                </a:solidFill>
              </a:rPr>
              <a:t> che individua l’esperto con modalità random, verifica se l’esperto è disponibile e in caso positivo, lo nomina.</a:t>
            </a:r>
          </a:p>
          <a:p>
            <a:pPr marL="0" indent="0">
              <a:lnSpc>
                <a:spcPct val="100000"/>
              </a:lnSpc>
              <a:spcBef>
                <a:spcPts val="300"/>
              </a:spcBef>
              <a:spcAft>
                <a:spcPts val="300"/>
              </a:spcAft>
              <a:buNone/>
            </a:pPr>
            <a:r>
              <a:rPr lang="it-IT" sz="1500" b="1" dirty="0">
                <a:solidFill>
                  <a:schemeClr val="tx1"/>
                </a:solidFill>
              </a:rPr>
              <a:t>Nel caso l’EAPQ non fosse individua disponibile, l’RFC individua l’esperto all’interno dell’elenco disponibile sul </a:t>
            </a:r>
            <a:r>
              <a:rPr lang="it-IT" sz="1500" b="1" dirty="0" err="1">
                <a:solidFill>
                  <a:schemeClr val="tx1"/>
                </a:solidFill>
              </a:rPr>
              <a:t>Sifer</a:t>
            </a:r>
            <a:r>
              <a:rPr lang="it-IT" sz="1500" b="1" dirty="0">
                <a:solidFill>
                  <a:schemeClr val="tx1"/>
                </a:solidFill>
              </a:rPr>
              <a:t>.</a:t>
            </a:r>
          </a:p>
          <a:p>
            <a:pPr marL="0" indent="0">
              <a:lnSpc>
                <a:spcPct val="100000"/>
              </a:lnSpc>
              <a:spcBef>
                <a:spcPts val="300"/>
              </a:spcBef>
              <a:spcAft>
                <a:spcPts val="300"/>
              </a:spcAft>
              <a:buNone/>
            </a:pPr>
            <a:endParaRPr lang="it-IT" sz="1500" b="1" dirty="0">
              <a:solidFill>
                <a:schemeClr val="tx1"/>
              </a:solidFill>
            </a:endParaRPr>
          </a:p>
          <a:p>
            <a:pPr marL="0" indent="0">
              <a:lnSpc>
                <a:spcPct val="100000"/>
              </a:lnSpc>
              <a:spcBef>
                <a:spcPts val="300"/>
              </a:spcBef>
              <a:spcAft>
                <a:spcPts val="300"/>
              </a:spcAft>
              <a:buNone/>
            </a:pPr>
            <a:r>
              <a:rPr lang="it-IT" sz="1500" b="1" dirty="0">
                <a:solidFill>
                  <a:schemeClr val="tx1"/>
                </a:solidFill>
              </a:rPr>
              <a:t>Aspetti connessi all’applicazione </a:t>
            </a:r>
            <a:r>
              <a:rPr lang="it-IT" sz="1500" b="1" dirty="0" smtClean="0">
                <a:solidFill>
                  <a:schemeClr val="tx1"/>
                </a:solidFill>
              </a:rPr>
              <a:t>dei principi </a:t>
            </a:r>
            <a:r>
              <a:rPr lang="it-IT" sz="1500" b="1" dirty="0">
                <a:solidFill>
                  <a:schemeClr val="tx1"/>
                </a:solidFill>
              </a:rPr>
              <a:t>di:</a:t>
            </a:r>
          </a:p>
          <a:p>
            <a:pPr>
              <a:spcBef>
                <a:spcPts val="300"/>
              </a:spcBef>
              <a:spcAft>
                <a:spcPts val="300"/>
              </a:spcAft>
            </a:pPr>
            <a:r>
              <a:rPr lang="it-IT" sz="1500" b="1" u="sng" dirty="0">
                <a:solidFill>
                  <a:schemeClr val="tx1"/>
                </a:solidFill>
              </a:rPr>
              <a:t>terzietà</a:t>
            </a:r>
            <a:r>
              <a:rPr lang="it-IT" sz="1500" b="1" dirty="0">
                <a:solidFill>
                  <a:schemeClr val="tx1"/>
                </a:solidFill>
              </a:rPr>
              <a:t>: non devono svolgere il ruolo di EPV nella commissione d’esame docenti, coordinatori, tutor che hanno svolto, per il gruppo classe che sostiene l’esame nel 2014, la loro attività nell’</a:t>
            </a:r>
            <a:r>
              <a:rPr lang="it-IT" sz="1500" b="1" dirty="0" err="1">
                <a:solidFill>
                  <a:schemeClr val="tx1"/>
                </a:solidFill>
              </a:rPr>
              <a:t>a.f</a:t>
            </a:r>
            <a:r>
              <a:rPr lang="it-IT" sz="1500" b="1" dirty="0">
                <a:solidFill>
                  <a:schemeClr val="tx1"/>
                </a:solidFill>
              </a:rPr>
              <a:t>. 2013/2014.  </a:t>
            </a:r>
            <a:r>
              <a:rPr lang="it-IT" sz="1500" b="1" dirty="0" smtClean="0">
                <a:solidFill>
                  <a:schemeClr val="tx1"/>
                </a:solidFill>
              </a:rPr>
              <a:t>Possono </a:t>
            </a:r>
            <a:r>
              <a:rPr lang="it-IT" sz="1500" b="1" dirty="0">
                <a:solidFill>
                  <a:schemeClr val="tx1"/>
                </a:solidFill>
              </a:rPr>
              <a:t>svolgerlo (“tolleranza”) se l’hanno svolta negli anni precedenti. Questa modalità di applicazione del principio di terzietà riguarda questa fase di prima attuazione, in considerazione del fatto che il SRFC è diventato operativo a percorsi già avviati;</a:t>
            </a:r>
          </a:p>
          <a:p>
            <a:pPr>
              <a:spcBef>
                <a:spcPts val="300"/>
              </a:spcBef>
              <a:spcAft>
                <a:spcPts val="300"/>
              </a:spcAft>
            </a:pPr>
            <a:r>
              <a:rPr lang="it-IT" sz="1500" b="1" u="sng" dirty="0">
                <a:solidFill>
                  <a:schemeClr val="tx1"/>
                </a:solidFill>
              </a:rPr>
              <a:t>competenza: </a:t>
            </a:r>
            <a:r>
              <a:rPr lang="it-IT" sz="1500" b="1" dirty="0">
                <a:solidFill>
                  <a:schemeClr val="tx1"/>
                </a:solidFill>
              </a:rPr>
              <a:t>Il ruolo di EPV può essere svolto da tutti i docenti, a prescindere dalla disciplina insegnata. Devono essere competenti in materia di “valutazione”. </a:t>
            </a:r>
          </a:p>
        </p:txBody>
      </p:sp>
    </p:spTree>
    <p:extLst>
      <p:ext uri="{BB962C8B-B14F-4D97-AF65-F5344CB8AC3E}">
        <p14:creationId xmlns:p14="http://schemas.microsoft.com/office/powerpoint/2010/main" val="2494702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105526" y="787782"/>
            <a:ext cx="4947188" cy="461665"/>
          </a:xfrm>
          <a:prstGeom prst="rect">
            <a:avLst/>
          </a:prstGeom>
        </p:spPr>
        <p:txBody>
          <a:bodyPr wrap="none">
            <a:spAutoFit/>
          </a:bodyPr>
          <a:lstStyle/>
          <a:p>
            <a:r>
              <a:rPr lang="it-IT" sz="2400" b="1" noProof="1" smtClean="0"/>
              <a:t>La nomina della commissione/5</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21</a:t>
            </a:fld>
            <a:endParaRPr lang="en-US" dirty="0"/>
          </a:p>
        </p:txBody>
      </p:sp>
      <p:sp>
        <p:nvSpPr>
          <p:cNvPr id="5" name="Segnaposto contenuto 2"/>
          <p:cNvSpPr>
            <a:spLocks noGrp="1"/>
          </p:cNvSpPr>
          <p:nvPr>
            <p:ph idx="1"/>
          </p:nvPr>
        </p:nvSpPr>
        <p:spPr>
          <a:xfrm>
            <a:off x="2105526" y="1775492"/>
            <a:ext cx="9119937" cy="4456865"/>
          </a:xfrm>
        </p:spPr>
        <p:txBody>
          <a:bodyPr>
            <a:noAutofit/>
          </a:bodyPr>
          <a:lstStyle/>
          <a:p>
            <a:pPr marL="0" lvl="0" indent="0" algn="just">
              <a:lnSpc>
                <a:spcPct val="100000"/>
              </a:lnSpc>
              <a:spcBef>
                <a:spcPts val="300"/>
              </a:spcBef>
              <a:spcAft>
                <a:spcPts val="300"/>
              </a:spcAft>
              <a:buNone/>
            </a:pPr>
            <a:r>
              <a:rPr lang="it-IT" sz="1500" b="1" dirty="0">
                <a:solidFill>
                  <a:schemeClr val="tx1"/>
                </a:solidFill>
              </a:rPr>
              <a:t>In via straordinaria, laddove la Commissione lo ritenga necessario per qualificare le attività d’esame, può essere presente un secondo EAPQ che può fornire indicazioni alla Commissione per la progettazione della prova d’esame (oggetto, modalità di svolgimento, criteri e modalità di valutazione). Può, se richiesto dall’RFC, seguire lo svolgimento delle prove ma non può esprimere valutazioni sui candidati.</a:t>
            </a:r>
          </a:p>
          <a:p>
            <a:pPr marL="0" indent="0" algn="just">
              <a:lnSpc>
                <a:spcPct val="100000"/>
              </a:lnSpc>
              <a:spcBef>
                <a:spcPts val="300"/>
              </a:spcBef>
              <a:spcAft>
                <a:spcPts val="300"/>
              </a:spcAft>
              <a:buNone/>
            </a:pPr>
            <a:r>
              <a:rPr lang="it-IT" sz="1500" b="1" dirty="0">
                <a:solidFill>
                  <a:schemeClr val="tx1"/>
                </a:solidFill>
              </a:rPr>
              <a:t> </a:t>
            </a:r>
          </a:p>
          <a:p>
            <a:pPr marL="0" indent="0" algn="just">
              <a:lnSpc>
                <a:spcPct val="100000"/>
              </a:lnSpc>
              <a:spcBef>
                <a:spcPts val="300"/>
              </a:spcBef>
              <a:spcAft>
                <a:spcPts val="300"/>
              </a:spcAft>
              <a:buNone/>
            </a:pPr>
            <a:r>
              <a:rPr lang="it-IT" sz="1500" b="1" dirty="0">
                <a:solidFill>
                  <a:schemeClr val="tx1"/>
                </a:solidFill>
              </a:rPr>
              <a:t>La Commissione, per la realizzazione delle attività previste dalla prova pratica, può ritenere necessaria la presenza di un tecnico di laboratorio. La Commissione, definite le attività che il tecnico dovrà svolgere, ne richiede la presenza al responsabile dell’Istituto Scolastico o dell’Ente di Formazione, che nomina il tecnico e ne assicura la presenza durante le prove </a:t>
            </a:r>
            <a:r>
              <a:rPr lang="it-IT" sz="1500" b="1" dirty="0" smtClean="0">
                <a:solidFill>
                  <a:schemeClr val="tx1"/>
                </a:solidFill>
              </a:rPr>
              <a:t>pratiche.</a:t>
            </a:r>
            <a:endParaRPr lang="it-IT" sz="1500" b="1" dirty="0">
              <a:solidFill>
                <a:schemeClr val="tx1"/>
              </a:solidFill>
            </a:endParaRPr>
          </a:p>
          <a:p>
            <a:pPr marL="0" lvl="0" indent="0" algn="just">
              <a:lnSpc>
                <a:spcPct val="100000"/>
              </a:lnSpc>
              <a:spcBef>
                <a:spcPts val="300"/>
              </a:spcBef>
              <a:spcAft>
                <a:spcPts val="300"/>
              </a:spcAft>
              <a:buNone/>
            </a:pPr>
            <a:r>
              <a:rPr lang="it-IT" sz="1500" b="1" dirty="0">
                <a:solidFill>
                  <a:schemeClr val="tx1"/>
                </a:solidFill>
              </a:rPr>
              <a:t>I</a:t>
            </a:r>
            <a:r>
              <a:rPr lang="it-IT" sz="1500" b="1" dirty="0" smtClean="0">
                <a:solidFill>
                  <a:schemeClr val="tx1"/>
                </a:solidFill>
              </a:rPr>
              <a:t>l tecnico è </a:t>
            </a:r>
            <a:r>
              <a:rPr lang="it-IT" sz="1500" b="1" dirty="0">
                <a:solidFill>
                  <a:schemeClr val="tx1"/>
                </a:solidFill>
              </a:rPr>
              <a:t>presente durante la prova e fornisce il supporto operativo richiesto dalla </a:t>
            </a:r>
            <a:r>
              <a:rPr lang="it-IT" sz="1500" b="1" dirty="0" smtClean="0">
                <a:solidFill>
                  <a:schemeClr val="tx1"/>
                </a:solidFill>
              </a:rPr>
              <a:t>Commissione ma non </a:t>
            </a:r>
            <a:r>
              <a:rPr lang="it-IT" sz="1500" b="1" dirty="0">
                <a:solidFill>
                  <a:schemeClr val="tx1"/>
                </a:solidFill>
              </a:rPr>
              <a:t>è un Commissario </a:t>
            </a:r>
            <a:r>
              <a:rPr lang="it-IT" sz="1500" b="1" dirty="0" smtClean="0">
                <a:solidFill>
                  <a:schemeClr val="tx1"/>
                </a:solidFill>
              </a:rPr>
              <a:t>d’esame.</a:t>
            </a:r>
            <a:endParaRPr lang="it-IT" sz="1500" b="1" dirty="0">
              <a:solidFill>
                <a:schemeClr val="tx1"/>
              </a:solidFill>
            </a:endParaRPr>
          </a:p>
          <a:p>
            <a:pPr marL="0" lvl="0" indent="0" algn="just">
              <a:lnSpc>
                <a:spcPct val="100000"/>
              </a:lnSpc>
              <a:spcBef>
                <a:spcPts val="300"/>
              </a:spcBef>
              <a:spcAft>
                <a:spcPts val="300"/>
              </a:spcAft>
              <a:buNone/>
            </a:pPr>
            <a:endParaRPr lang="it-IT" sz="1500" b="1" dirty="0" smtClean="0">
              <a:solidFill>
                <a:schemeClr val="tx1"/>
              </a:solidFill>
            </a:endParaRPr>
          </a:p>
          <a:p>
            <a:pPr marL="0" lvl="0" indent="0" algn="just">
              <a:lnSpc>
                <a:spcPct val="100000"/>
              </a:lnSpc>
              <a:spcBef>
                <a:spcPts val="300"/>
              </a:spcBef>
              <a:spcAft>
                <a:spcPts val="300"/>
              </a:spcAft>
              <a:buNone/>
            </a:pPr>
            <a:r>
              <a:rPr lang="it-IT" sz="1500" b="1" dirty="0" smtClean="0">
                <a:solidFill>
                  <a:schemeClr val="tx1"/>
                </a:solidFill>
              </a:rPr>
              <a:t>Non </a:t>
            </a:r>
            <a:r>
              <a:rPr lang="it-IT" sz="1500" b="1" dirty="0">
                <a:solidFill>
                  <a:schemeClr val="tx1"/>
                </a:solidFill>
              </a:rPr>
              <a:t>sono riconosciuti costi specifici </a:t>
            </a:r>
            <a:r>
              <a:rPr lang="it-IT" sz="1500" b="1" dirty="0" smtClean="0">
                <a:solidFill>
                  <a:schemeClr val="tx1"/>
                </a:solidFill>
              </a:rPr>
              <a:t>per la presenza </a:t>
            </a:r>
            <a:r>
              <a:rPr lang="it-IT" sz="1500" b="1" dirty="0">
                <a:solidFill>
                  <a:schemeClr val="tx1"/>
                </a:solidFill>
              </a:rPr>
              <a:t>dei tecnici durante i lavori della Commissione d’esame.</a:t>
            </a:r>
          </a:p>
          <a:p>
            <a:pPr marL="0" indent="0" algn="just">
              <a:lnSpc>
                <a:spcPct val="100000"/>
              </a:lnSpc>
              <a:spcBef>
                <a:spcPts val="300"/>
              </a:spcBef>
              <a:spcAft>
                <a:spcPts val="300"/>
              </a:spcAft>
              <a:buNone/>
            </a:pPr>
            <a:endParaRPr lang="it-IT" sz="1500" b="1" noProof="1">
              <a:solidFill>
                <a:schemeClr val="tx1"/>
              </a:solidFill>
            </a:endParaRPr>
          </a:p>
        </p:txBody>
      </p:sp>
    </p:spTree>
    <p:extLst>
      <p:ext uri="{BB962C8B-B14F-4D97-AF65-F5344CB8AC3E}">
        <p14:creationId xmlns:p14="http://schemas.microsoft.com/office/powerpoint/2010/main" val="3624845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398143" y="787782"/>
            <a:ext cx="4947188" cy="461665"/>
          </a:xfrm>
          <a:prstGeom prst="rect">
            <a:avLst/>
          </a:prstGeom>
        </p:spPr>
        <p:txBody>
          <a:bodyPr wrap="none">
            <a:spAutoFit/>
          </a:bodyPr>
          <a:lstStyle/>
          <a:p>
            <a:r>
              <a:rPr lang="it-IT" sz="2400" b="1" noProof="1" smtClean="0"/>
              <a:t>La nomina della commissione/6</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22</a:t>
            </a:fld>
            <a:endParaRPr lang="en-US" dirty="0"/>
          </a:p>
        </p:txBody>
      </p:sp>
      <p:sp>
        <p:nvSpPr>
          <p:cNvPr id="5" name="Segnaposto contenuto 2"/>
          <p:cNvSpPr>
            <a:spLocks noGrp="1"/>
          </p:cNvSpPr>
          <p:nvPr>
            <p:ph idx="1"/>
          </p:nvPr>
        </p:nvSpPr>
        <p:spPr>
          <a:xfrm>
            <a:off x="2398143" y="1802789"/>
            <a:ext cx="8638674" cy="4132012"/>
          </a:xfrm>
        </p:spPr>
        <p:txBody>
          <a:bodyPr>
            <a:noAutofit/>
          </a:bodyPr>
          <a:lstStyle/>
          <a:p>
            <a:pPr marL="0" lvl="0" indent="0" algn="just">
              <a:lnSpc>
                <a:spcPct val="100000"/>
              </a:lnSpc>
              <a:spcBef>
                <a:spcPts val="300"/>
              </a:spcBef>
              <a:spcAft>
                <a:spcPts val="300"/>
              </a:spcAft>
              <a:buNone/>
            </a:pPr>
            <a:r>
              <a:rPr lang="it-IT" sz="1500" b="1" dirty="0" smtClean="0">
                <a:solidFill>
                  <a:schemeClr val="tx1"/>
                </a:solidFill>
              </a:rPr>
              <a:t>Potrebbe presentarsi il caso in cui l’EAPQ o uno degli EPV siano impossibilitati a partecipare alla Commissione.</a:t>
            </a:r>
          </a:p>
          <a:p>
            <a:pPr marL="0" lvl="0" indent="0" algn="just">
              <a:lnSpc>
                <a:spcPct val="100000"/>
              </a:lnSpc>
              <a:spcBef>
                <a:spcPts val="300"/>
              </a:spcBef>
              <a:spcAft>
                <a:spcPts val="300"/>
              </a:spcAft>
              <a:buNone/>
            </a:pPr>
            <a:endParaRPr lang="it-IT" sz="1500" b="1" dirty="0">
              <a:solidFill>
                <a:schemeClr val="tx1"/>
              </a:solidFill>
            </a:endParaRPr>
          </a:p>
          <a:p>
            <a:pPr marL="0" lvl="0" indent="0" algn="just">
              <a:lnSpc>
                <a:spcPct val="100000"/>
              </a:lnSpc>
              <a:spcBef>
                <a:spcPts val="300"/>
              </a:spcBef>
              <a:spcAft>
                <a:spcPts val="300"/>
              </a:spcAft>
              <a:buNone/>
            </a:pPr>
            <a:r>
              <a:rPr lang="it-IT" sz="1500" b="1" dirty="0" smtClean="0">
                <a:solidFill>
                  <a:schemeClr val="tx1"/>
                </a:solidFill>
              </a:rPr>
              <a:t>Nel caso l’impossibilità venga segnalata all’RFC prima di 48 ore dall’insediamento della Commissione, l’RFC individua i sostituti con le modalità delineate.</a:t>
            </a:r>
          </a:p>
          <a:p>
            <a:pPr marL="0" lvl="0" indent="0" algn="just">
              <a:lnSpc>
                <a:spcPct val="100000"/>
              </a:lnSpc>
              <a:spcBef>
                <a:spcPts val="300"/>
              </a:spcBef>
              <a:spcAft>
                <a:spcPts val="300"/>
              </a:spcAft>
              <a:buNone/>
            </a:pPr>
            <a:endParaRPr lang="it-IT" sz="1500" b="1" dirty="0" smtClean="0">
              <a:solidFill>
                <a:schemeClr val="tx1"/>
              </a:solidFill>
            </a:endParaRPr>
          </a:p>
          <a:p>
            <a:pPr marL="0" lvl="0" indent="0" algn="just">
              <a:lnSpc>
                <a:spcPct val="100000"/>
              </a:lnSpc>
              <a:spcBef>
                <a:spcPts val="300"/>
              </a:spcBef>
              <a:spcAft>
                <a:spcPts val="300"/>
              </a:spcAft>
              <a:buNone/>
            </a:pPr>
            <a:r>
              <a:rPr lang="it-IT" sz="1500" b="1" dirty="0" smtClean="0">
                <a:solidFill>
                  <a:schemeClr val="tx1"/>
                </a:solidFill>
              </a:rPr>
              <a:t>Nel caso l’impossibilità venga segnalata dopo che la Commissione si è insediata, l’RFC avvia comunque i lavori dell’esame e si rivolge alla Regione per acquisire un supporto alla soluzione del problema.</a:t>
            </a:r>
            <a:endParaRPr lang="it-IT" sz="1500" b="1" dirty="0">
              <a:solidFill>
                <a:schemeClr val="tx1"/>
              </a:solidFill>
            </a:endParaRPr>
          </a:p>
          <a:p>
            <a:pPr marL="0" indent="0" algn="just">
              <a:lnSpc>
                <a:spcPct val="100000"/>
              </a:lnSpc>
              <a:spcBef>
                <a:spcPts val="300"/>
              </a:spcBef>
              <a:spcAft>
                <a:spcPts val="300"/>
              </a:spcAft>
              <a:buNone/>
            </a:pPr>
            <a:endParaRPr lang="it-IT" sz="1500" b="1" noProof="1">
              <a:solidFill>
                <a:schemeClr val="tx1"/>
              </a:solidFill>
            </a:endParaRPr>
          </a:p>
        </p:txBody>
      </p:sp>
    </p:spTree>
    <p:extLst>
      <p:ext uri="{BB962C8B-B14F-4D97-AF65-F5344CB8AC3E}">
        <p14:creationId xmlns:p14="http://schemas.microsoft.com/office/powerpoint/2010/main" val="268175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852863" y="739511"/>
            <a:ext cx="4947188" cy="461665"/>
          </a:xfrm>
          <a:prstGeom prst="rect">
            <a:avLst/>
          </a:prstGeom>
        </p:spPr>
        <p:txBody>
          <a:bodyPr wrap="none">
            <a:spAutoFit/>
          </a:bodyPr>
          <a:lstStyle/>
          <a:p>
            <a:r>
              <a:rPr lang="it-IT" sz="2400" b="1" noProof="1" smtClean="0"/>
              <a:t>La nomina della commissione/7</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23</a:t>
            </a:fld>
            <a:endParaRPr lang="en-US" dirty="0"/>
          </a:p>
        </p:txBody>
      </p:sp>
      <p:sp>
        <p:nvSpPr>
          <p:cNvPr id="5" name="Segnaposto contenuto 2"/>
          <p:cNvSpPr>
            <a:spLocks noGrp="1"/>
          </p:cNvSpPr>
          <p:nvPr>
            <p:ph idx="1"/>
          </p:nvPr>
        </p:nvSpPr>
        <p:spPr>
          <a:xfrm>
            <a:off x="1852863" y="1911970"/>
            <a:ext cx="9447483" cy="4338706"/>
          </a:xfrm>
        </p:spPr>
        <p:txBody>
          <a:bodyPr>
            <a:noAutofit/>
          </a:bodyPr>
          <a:lstStyle/>
          <a:p>
            <a:pPr marL="0" indent="0" algn="just">
              <a:lnSpc>
                <a:spcPct val="100000"/>
              </a:lnSpc>
              <a:spcBef>
                <a:spcPts val="300"/>
              </a:spcBef>
              <a:spcAft>
                <a:spcPts val="300"/>
              </a:spcAft>
              <a:buNone/>
            </a:pPr>
            <a:r>
              <a:rPr lang="it-IT" sz="1500" b="1" dirty="0">
                <a:solidFill>
                  <a:schemeClr val="tx1"/>
                </a:solidFill>
              </a:rPr>
              <a:t>DGR 533/2014</a:t>
            </a:r>
          </a:p>
          <a:p>
            <a:pPr marL="0" indent="0" algn="just">
              <a:lnSpc>
                <a:spcPct val="100000"/>
              </a:lnSpc>
              <a:spcBef>
                <a:spcPts val="300"/>
              </a:spcBef>
              <a:spcAft>
                <a:spcPts val="300"/>
              </a:spcAft>
              <a:buNone/>
            </a:pPr>
            <a:r>
              <a:rPr lang="it-IT" sz="1500" b="1" dirty="0">
                <a:solidFill>
                  <a:schemeClr val="tx1"/>
                </a:solidFill>
              </a:rPr>
              <a:t>“Ad una Commissione possono essere assegnati candidati provenienti sia da Istituti Scolastici che da Enti di Formazione Professionale, in esito a percorsi formativi che abbiano a riferimento la medesima qualifica professionale”.</a:t>
            </a:r>
          </a:p>
          <a:p>
            <a:pPr marL="0" indent="0" algn="just">
              <a:lnSpc>
                <a:spcPct val="100000"/>
              </a:lnSpc>
              <a:spcBef>
                <a:spcPts val="300"/>
              </a:spcBef>
              <a:spcAft>
                <a:spcPts val="300"/>
              </a:spcAft>
              <a:buNone/>
            </a:pPr>
            <a:r>
              <a:rPr lang="it-IT" sz="1500" b="1" dirty="0" smtClean="0">
                <a:solidFill>
                  <a:schemeClr val="tx1"/>
                </a:solidFill>
              </a:rPr>
              <a:t>La collaborazione </a:t>
            </a:r>
            <a:r>
              <a:rPr lang="it-IT" sz="1500" b="1" dirty="0">
                <a:solidFill>
                  <a:schemeClr val="tx1"/>
                </a:solidFill>
              </a:rPr>
              <a:t>tra istituti scolastici ed enti di formazione è possibile/ipotizzabile/ auspicabile</a:t>
            </a:r>
            <a:r>
              <a:rPr lang="it-IT" sz="1500" b="1" dirty="0" smtClean="0">
                <a:solidFill>
                  <a:schemeClr val="tx1"/>
                </a:solidFill>
              </a:rPr>
              <a:t>.</a:t>
            </a:r>
            <a:endParaRPr lang="it-IT" sz="1500" b="1" dirty="0">
              <a:solidFill>
                <a:schemeClr val="tx1"/>
              </a:solidFill>
            </a:endParaRP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Nel </a:t>
            </a:r>
            <a:r>
              <a:rPr lang="it-IT" sz="1500" b="1" dirty="0">
                <a:solidFill>
                  <a:schemeClr val="tx1"/>
                </a:solidFill>
              </a:rPr>
              <a:t>caso di Commissione unica, i due soggetti collaboreranno nella realizzazione di tutte le attività.</a:t>
            </a:r>
          </a:p>
          <a:p>
            <a:pPr marL="0" indent="0" algn="just">
              <a:lnSpc>
                <a:spcPct val="100000"/>
              </a:lnSpc>
              <a:spcBef>
                <a:spcPts val="300"/>
              </a:spcBef>
              <a:spcAft>
                <a:spcPts val="300"/>
              </a:spcAft>
              <a:buNone/>
            </a:pPr>
            <a:r>
              <a:rPr lang="it-IT" sz="1500" b="1" dirty="0">
                <a:solidFill>
                  <a:schemeClr val="tx1"/>
                </a:solidFill>
              </a:rPr>
              <a:t>In </a:t>
            </a:r>
            <a:r>
              <a:rPr lang="it-IT" sz="1500" b="1" dirty="0" smtClean="0">
                <a:solidFill>
                  <a:schemeClr val="tx1"/>
                </a:solidFill>
              </a:rPr>
              <a:t>concreto: l’RFC </a:t>
            </a:r>
            <a:r>
              <a:rPr lang="it-IT" sz="1500" b="1" dirty="0">
                <a:solidFill>
                  <a:schemeClr val="tx1"/>
                </a:solidFill>
              </a:rPr>
              <a:t>dell’Istituto Scolastico e quello dell’Ente di Formazione individueranno i rispettivi EPV e l’EAPQ secondo le procedure in precedenza </a:t>
            </a:r>
            <a:r>
              <a:rPr lang="it-IT" sz="1500" b="1" dirty="0" smtClean="0">
                <a:solidFill>
                  <a:schemeClr val="tx1"/>
                </a:solidFill>
              </a:rPr>
              <a:t>indicate; una </a:t>
            </a:r>
            <a:r>
              <a:rPr lang="it-IT" sz="1500" b="1" dirty="0">
                <a:solidFill>
                  <a:schemeClr val="tx1"/>
                </a:solidFill>
              </a:rPr>
              <a:t>volta individuati i nominativi, questi saranno nominati quali componenti della Commissione d’esame da un RFC che, a questo punto, sarà uno dei due (dell’Istituto scolastico o dell’Ente di formazione) in base ad una scelta che effettueranno di comune accordo e autonomamente.</a:t>
            </a:r>
          </a:p>
          <a:p>
            <a:pPr marL="0" indent="0" algn="just">
              <a:lnSpc>
                <a:spcPct val="100000"/>
              </a:lnSpc>
              <a:spcBef>
                <a:spcPts val="300"/>
              </a:spcBef>
              <a:spcAft>
                <a:spcPts val="300"/>
              </a:spcAft>
              <a:buNone/>
            </a:pPr>
            <a:r>
              <a:rPr lang="it-IT" sz="1500" b="1" dirty="0">
                <a:solidFill>
                  <a:schemeClr val="tx1"/>
                </a:solidFill>
              </a:rPr>
              <a:t>Da questo momento in poi, e per tutti i compiti successivamente previsti, sarà operativo un solo RFC</a:t>
            </a:r>
            <a:r>
              <a:rPr lang="it-IT" sz="1500" b="1" dirty="0" smtClean="0">
                <a:solidFill>
                  <a:schemeClr val="tx1"/>
                </a:solidFill>
              </a:rPr>
              <a:t>.</a:t>
            </a:r>
            <a:endParaRPr lang="it-IT" sz="1500" b="1" dirty="0">
              <a:solidFill>
                <a:schemeClr val="tx1"/>
              </a:solidFill>
            </a:endParaRPr>
          </a:p>
          <a:p>
            <a:pPr marL="0" indent="0" algn="just">
              <a:lnSpc>
                <a:spcPct val="100000"/>
              </a:lnSpc>
              <a:spcBef>
                <a:spcPts val="300"/>
              </a:spcBef>
              <a:spcAft>
                <a:spcPts val="300"/>
              </a:spcAft>
              <a:buNone/>
            </a:pPr>
            <a:r>
              <a:rPr lang="it-IT" sz="1500" b="1" dirty="0">
                <a:solidFill>
                  <a:schemeClr val="tx1"/>
                </a:solidFill>
              </a:rPr>
              <a:t>Data la particolarità della situazione, la Regione fornirà specifico supporto nelle diverse fasi di individuazione, nomina, funzionamento della “Commissione unica</a:t>
            </a:r>
            <a:r>
              <a:rPr lang="it-IT" sz="1500" b="1" dirty="0" smtClean="0">
                <a:solidFill>
                  <a:schemeClr val="tx1"/>
                </a:solidFill>
              </a:rPr>
              <a:t>”.</a:t>
            </a:r>
            <a:endParaRPr lang="it-IT" sz="1500" b="1" dirty="0">
              <a:solidFill>
                <a:schemeClr val="tx1"/>
              </a:solidFill>
            </a:endParaRPr>
          </a:p>
          <a:p>
            <a:pPr marL="0" indent="0" algn="just">
              <a:lnSpc>
                <a:spcPct val="100000"/>
              </a:lnSpc>
              <a:spcBef>
                <a:spcPts val="300"/>
              </a:spcBef>
              <a:spcAft>
                <a:spcPts val="300"/>
              </a:spcAft>
              <a:buNone/>
            </a:pPr>
            <a:endParaRPr lang="it-IT" sz="1500" b="1" noProof="1">
              <a:solidFill>
                <a:schemeClr val="tx1"/>
              </a:solidFill>
            </a:endParaRPr>
          </a:p>
        </p:txBody>
      </p:sp>
    </p:spTree>
    <p:extLst>
      <p:ext uri="{BB962C8B-B14F-4D97-AF65-F5344CB8AC3E}">
        <p14:creationId xmlns:p14="http://schemas.microsoft.com/office/powerpoint/2010/main" val="3194513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033337" y="794277"/>
            <a:ext cx="7326044" cy="461665"/>
          </a:xfrm>
          <a:prstGeom prst="rect">
            <a:avLst/>
          </a:prstGeom>
        </p:spPr>
        <p:txBody>
          <a:bodyPr wrap="none">
            <a:spAutoFit/>
          </a:bodyPr>
          <a:lstStyle/>
          <a:p>
            <a:r>
              <a:rPr lang="it-IT" sz="2400" b="1" noProof="1" smtClean="0"/>
              <a:t>La preparazione e la realizzazione dell’esame/1</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24</a:t>
            </a:fld>
            <a:endParaRPr lang="en-US" dirty="0"/>
          </a:p>
        </p:txBody>
      </p:sp>
      <p:sp>
        <p:nvSpPr>
          <p:cNvPr id="5" name="Segnaposto contenuto 2"/>
          <p:cNvSpPr>
            <a:spLocks noGrp="1"/>
          </p:cNvSpPr>
          <p:nvPr>
            <p:ph idx="1"/>
          </p:nvPr>
        </p:nvSpPr>
        <p:spPr>
          <a:xfrm>
            <a:off x="2033337" y="1679240"/>
            <a:ext cx="9192126" cy="4468897"/>
          </a:xfrm>
        </p:spPr>
        <p:txBody>
          <a:bodyPr>
            <a:noAutofit/>
          </a:bodyPr>
          <a:lstStyle/>
          <a:p>
            <a:pPr marL="0" indent="0" algn="just">
              <a:lnSpc>
                <a:spcPct val="100000"/>
              </a:lnSpc>
              <a:spcBef>
                <a:spcPts val="300"/>
              </a:spcBef>
              <a:spcAft>
                <a:spcPts val="300"/>
              </a:spcAft>
              <a:buNone/>
            </a:pPr>
            <a:r>
              <a:rPr lang="it-IT" sz="1500" b="1" dirty="0" smtClean="0">
                <a:solidFill>
                  <a:schemeClr val="tx1"/>
                </a:solidFill>
              </a:rPr>
              <a:t>DGR 739/2013</a:t>
            </a: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a:t>
            </a:r>
            <a:r>
              <a:rPr lang="it-IT" sz="1500" b="1" dirty="0">
                <a:solidFill>
                  <a:schemeClr val="tx1"/>
                </a:solidFill>
              </a:rPr>
              <a:t>L</a:t>
            </a:r>
            <a:r>
              <a:rPr lang="it-IT" sz="1500" b="1" i="1" dirty="0">
                <a:solidFill>
                  <a:schemeClr val="tx1"/>
                </a:solidFill>
              </a:rPr>
              <a:t>’ Accertamento tramite Esame</a:t>
            </a:r>
            <a:r>
              <a:rPr lang="it-IT" sz="1500" b="1" dirty="0">
                <a:solidFill>
                  <a:schemeClr val="tx1"/>
                </a:solidFill>
              </a:rPr>
              <a:t> è finalizzato a verificare il possesso di capacità e conoscenze corrispondenti agli standard professionali di una Qualifica regionale.</a:t>
            </a:r>
          </a:p>
          <a:p>
            <a:pPr marL="0" indent="0" algn="just">
              <a:lnSpc>
                <a:spcPct val="100000"/>
              </a:lnSpc>
              <a:spcBef>
                <a:spcPts val="300"/>
              </a:spcBef>
              <a:spcAft>
                <a:spcPts val="300"/>
              </a:spcAft>
              <a:buNone/>
            </a:pPr>
            <a:r>
              <a:rPr lang="it-IT" sz="1500" b="1" dirty="0">
                <a:solidFill>
                  <a:schemeClr val="tx1"/>
                </a:solidFill>
              </a:rPr>
              <a:t>In particolare, nell’ambito dell’Istruzione e Formazione Professionale, l’esame può essere finalizzato a verificare, oltre alle capacità e alle conoscenze corrispondenti agli standard professionali delle qualifiche regionali, il possesso delle “competenze di base” previste dall’Accordo del 27/7/2011. …</a:t>
            </a:r>
          </a:p>
          <a:p>
            <a:pPr marL="0" indent="0" algn="just">
              <a:lnSpc>
                <a:spcPct val="100000"/>
              </a:lnSpc>
              <a:spcBef>
                <a:spcPts val="300"/>
              </a:spcBef>
              <a:spcAft>
                <a:spcPts val="300"/>
              </a:spcAft>
              <a:buNone/>
            </a:pPr>
            <a:r>
              <a:rPr lang="it-IT" sz="1500" b="1" dirty="0">
                <a:solidFill>
                  <a:schemeClr val="tx1"/>
                </a:solidFill>
              </a:rPr>
              <a:t>L’esame deve sempre realizzarsi attraverso modalità adeguate a valutare il possesso delle competenze da parte della singola persona</a:t>
            </a:r>
            <a:r>
              <a:rPr lang="it-IT" sz="1500" b="1" dirty="0" smtClean="0">
                <a:solidFill>
                  <a:schemeClr val="tx1"/>
                </a:solidFill>
              </a:rPr>
              <a:t>.</a:t>
            </a: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A </a:t>
            </a:r>
            <a:r>
              <a:rPr lang="it-IT" sz="1500" b="1" dirty="0">
                <a:solidFill>
                  <a:schemeClr val="tx1"/>
                </a:solidFill>
              </a:rPr>
              <a:t>tal fine è costituito da: </a:t>
            </a:r>
          </a:p>
          <a:p>
            <a:pPr algn="just">
              <a:spcBef>
                <a:spcPts val="300"/>
              </a:spcBef>
              <a:spcAft>
                <a:spcPts val="300"/>
              </a:spcAft>
            </a:pPr>
            <a:r>
              <a:rPr lang="it-IT" sz="1500" b="1" dirty="0">
                <a:solidFill>
                  <a:schemeClr val="tx1"/>
                </a:solidFill>
              </a:rPr>
              <a:t>una </a:t>
            </a:r>
            <a:r>
              <a:rPr lang="it-IT" sz="1500" b="1" i="1" dirty="0">
                <a:solidFill>
                  <a:schemeClr val="tx1"/>
                </a:solidFill>
              </a:rPr>
              <a:t>“prova pratica”</a:t>
            </a:r>
            <a:r>
              <a:rPr lang="it-IT" sz="1500" b="1" dirty="0">
                <a:solidFill>
                  <a:schemeClr val="tx1"/>
                </a:solidFill>
              </a:rPr>
              <a:t>;</a:t>
            </a:r>
            <a:r>
              <a:rPr lang="it-IT" sz="1500" b="1" strike="sngStrike" dirty="0">
                <a:solidFill>
                  <a:schemeClr val="tx1"/>
                </a:solidFill>
              </a:rPr>
              <a:t>   </a:t>
            </a:r>
            <a:endParaRPr lang="it-IT" sz="1500" b="1" dirty="0">
              <a:solidFill>
                <a:schemeClr val="tx1"/>
              </a:solidFill>
            </a:endParaRPr>
          </a:p>
          <a:p>
            <a:pPr algn="just">
              <a:spcBef>
                <a:spcPts val="300"/>
              </a:spcBef>
              <a:spcAft>
                <a:spcPts val="300"/>
              </a:spcAft>
            </a:pPr>
            <a:r>
              <a:rPr lang="it-IT" sz="1500" b="1" dirty="0">
                <a:solidFill>
                  <a:schemeClr val="tx1"/>
                </a:solidFill>
              </a:rPr>
              <a:t>un </a:t>
            </a:r>
            <a:r>
              <a:rPr lang="it-IT" sz="1500" b="1" i="1" dirty="0">
                <a:solidFill>
                  <a:schemeClr val="tx1"/>
                </a:solidFill>
              </a:rPr>
              <a:t>“colloquio”</a:t>
            </a:r>
            <a:r>
              <a:rPr lang="it-IT" sz="1500" b="1" dirty="0">
                <a:solidFill>
                  <a:schemeClr val="tx1"/>
                </a:solidFill>
              </a:rPr>
              <a:t>.</a:t>
            </a:r>
          </a:p>
          <a:p>
            <a:pPr marL="0" indent="0" algn="just">
              <a:lnSpc>
                <a:spcPct val="100000"/>
              </a:lnSpc>
              <a:spcBef>
                <a:spcPts val="300"/>
              </a:spcBef>
              <a:spcAft>
                <a:spcPts val="300"/>
              </a:spcAft>
              <a:buNone/>
            </a:pPr>
            <a:r>
              <a:rPr lang="it-IT" sz="1500" b="1" dirty="0">
                <a:solidFill>
                  <a:schemeClr val="tx1"/>
                </a:solidFill>
              </a:rPr>
              <a:t>In fase di progettazione dell’esame si definisce la modalità con cui la prova pratica e il colloquio concorrono alla valutazione complessiva</a:t>
            </a:r>
          </a:p>
          <a:p>
            <a:pPr marL="0" lvl="0" indent="0" algn="just">
              <a:lnSpc>
                <a:spcPct val="100000"/>
              </a:lnSpc>
              <a:spcBef>
                <a:spcPts val="300"/>
              </a:spcBef>
              <a:spcAft>
                <a:spcPts val="300"/>
              </a:spcAft>
              <a:buNone/>
            </a:pPr>
            <a:endParaRPr lang="it-IT" sz="1500" b="1" noProof="1">
              <a:solidFill>
                <a:schemeClr val="tx1"/>
              </a:solidFill>
            </a:endParaRPr>
          </a:p>
        </p:txBody>
      </p:sp>
    </p:spTree>
    <p:extLst>
      <p:ext uri="{BB962C8B-B14F-4D97-AF65-F5344CB8AC3E}">
        <p14:creationId xmlns:p14="http://schemas.microsoft.com/office/powerpoint/2010/main" val="9141255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275313" y="739511"/>
            <a:ext cx="7326044" cy="461665"/>
          </a:xfrm>
          <a:prstGeom prst="rect">
            <a:avLst/>
          </a:prstGeom>
        </p:spPr>
        <p:txBody>
          <a:bodyPr wrap="none">
            <a:spAutoFit/>
          </a:bodyPr>
          <a:lstStyle/>
          <a:p>
            <a:r>
              <a:rPr lang="it-IT" sz="2400" b="1" noProof="1" smtClean="0"/>
              <a:t>La preparazione e la realizzazione dell’esame/2</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25</a:t>
            </a:fld>
            <a:endParaRPr lang="en-US" dirty="0"/>
          </a:p>
        </p:txBody>
      </p:sp>
      <p:sp>
        <p:nvSpPr>
          <p:cNvPr id="5" name="Segnaposto contenuto 2"/>
          <p:cNvSpPr>
            <a:spLocks noGrp="1"/>
          </p:cNvSpPr>
          <p:nvPr>
            <p:ph idx="1"/>
          </p:nvPr>
        </p:nvSpPr>
        <p:spPr>
          <a:xfrm>
            <a:off x="2107957" y="1919871"/>
            <a:ext cx="8961096" cy="4168108"/>
          </a:xfrm>
        </p:spPr>
        <p:txBody>
          <a:bodyPr>
            <a:noAutofit/>
          </a:bodyPr>
          <a:lstStyle/>
          <a:p>
            <a:pPr marL="0" indent="0" algn="just">
              <a:lnSpc>
                <a:spcPct val="100000"/>
              </a:lnSpc>
              <a:spcBef>
                <a:spcPts val="0"/>
              </a:spcBef>
              <a:spcAft>
                <a:spcPts val="600"/>
              </a:spcAft>
              <a:buNone/>
            </a:pPr>
            <a:r>
              <a:rPr lang="it-IT" sz="1500" b="1" dirty="0" smtClean="0">
                <a:solidFill>
                  <a:schemeClr val="tx1"/>
                </a:solidFill>
              </a:rPr>
              <a:t>Segue DGR 739/2013 </a:t>
            </a:r>
          </a:p>
          <a:p>
            <a:pPr marL="0" indent="0" algn="just">
              <a:lnSpc>
                <a:spcPct val="100000"/>
              </a:lnSpc>
              <a:spcBef>
                <a:spcPts val="0"/>
              </a:spcBef>
              <a:spcAft>
                <a:spcPts val="600"/>
              </a:spcAft>
              <a:buNone/>
            </a:pPr>
            <a:endParaRPr lang="it-IT" sz="1500" b="1" dirty="0" smtClean="0">
              <a:solidFill>
                <a:schemeClr val="tx1"/>
              </a:solidFill>
            </a:endParaRPr>
          </a:p>
          <a:p>
            <a:pPr marL="0" indent="0" algn="just">
              <a:lnSpc>
                <a:spcPct val="100000"/>
              </a:lnSpc>
              <a:spcBef>
                <a:spcPts val="0"/>
              </a:spcBef>
              <a:spcAft>
                <a:spcPts val="600"/>
              </a:spcAft>
              <a:buNone/>
            </a:pPr>
            <a:r>
              <a:rPr lang="it-IT" sz="1500" b="1" dirty="0" smtClean="0">
                <a:solidFill>
                  <a:schemeClr val="tx1"/>
                </a:solidFill>
              </a:rPr>
              <a:t>Nell’ambito </a:t>
            </a:r>
            <a:r>
              <a:rPr lang="it-IT" sz="1500" b="1" dirty="0">
                <a:solidFill>
                  <a:schemeClr val="tx1"/>
                </a:solidFill>
              </a:rPr>
              <a:t>della </a:t>
            </a:r>
            <a:r>
              <a:rPr lang="it-IT" sz="1500" b="1" dirty="0" err="1">
                <a:solidFill>
                  <a:schemeClr val="tx1"/>
                </a:solidFill>
              </a:rPr>
              <a:t>IeFP</a:t>
            </a:r>
            <a:r>
              <a:rPr lang="it-IT" sz="1500" b="1" dirty="0">
                <a:solidFill>
                  <a:schemeClr val="tx1"/>
                </a:solidFill>
              </a:rPr>
              <a:t> sono previste prove di norma scritte, finalizzate a valutare il grado di possesso delle competenze di base, qualora le stesse non siano individuabili nell’ambito dell’accertamento delle competenze tecnico professionali.</a:t>
            </a:r>
          </a:p>
          <a:p>
            <a:pPr marL="0" indent="0" algn="just">
              <a:lnSpc>
                <a:spcPct val="100000"/>
              </a:lnSpc>
              <a:spcBef>
                <a:spcPts val="0"/>
              </a:spcBef>
              <a:spcAft>
                <a:spcPts val="600"/>
              </a:spcAft>
              <a:buNone/>
            </a:pPr>
            <a:r>
              <a:rPr lang="it-IT" sz="1500" b="1" dirty="0">
                <a:solidFill>
                  <a:schemeClr val="tx1"/>
                </a:solidFill>
              </a:rPr>
              <a:t> In questo caso, al momento della progettazione della prova d’esame, si definiscono le specifiche modalità di svolgimento, gli indicatori e i criteri di valutazione, nonché la modalità con cui le prove scritte concorrono alla valutazione complessiva”.</a:t>
            </a:r>
          </a:p>
          <a:p>
            <a:pPr marL="0" lvl="0" indent="0" algn="just">
              <a:lnSpc>
                <a:spcPct val="100000"/>
              </a:lnSpc>
              <a:spcBef>
                <a:spcPts val="0"/>
              </a:spcBef>
              <a:spcAft>
                <a:spcPts val="600"/>
              </a:spcAft>
              <a:buNone/>
            </a:pPr>
            <a:endParaRPr lang="it-IT" sz="1500" b="1" noProof="1">
              <a:solidFill>
                <a:schemeClr val="tx1"/>
              </a:solidFill>
            </a:endParaRPr>
          </a:p>
        </p:txBody>
      </p:sp>
    </p:spTree>
    <p:extLst>
      <p:ext uri="{BB962C8B-B14F-4D97-AF65-F5344CB8AC3E}">
        <p14:creationId xmlns:p14="http://schemas.microsoft.com/office/powerpoint/2010/main" val="1210615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070597" y="787782"/>
            <a:ext cx="7326044" cy="461665"/>
          </a:xfrm>
          <a:prstGeom prst="rect">
            <a:avLst/>
          </a:prstGeom>
        </p:spPr>
        <p:txBody>
          <a:bodyPr wrap="none">
            <a:spAutoFit/>
          </a:bodyPr>
          <a:lstStyle/>
          <a:p>
            <a:r>
              <a:rPr lang="it-IT" sz="2400" b="1" noProof="1" smtClean="0"/>
              <a:t>La preparazione e la realizzazione dell’esame/3</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26</a:t>
            </a:fld>
            <a:endParaRPr lang="en-US" dirty="0"/>
          </a:p>
        </p:txBody>
      </p:sp>
      <p:sp>
        <p:nvSpPr>
          <p:cNvPr id="5" name="Segnaposto contenuto 2"/>
          <p:cNvSpPr>
            <a:spLocks noGrp="1"/>
          </p:cNvSpPr>
          <p:nvPr>
            <p:ph idx="1"/>
          </p:nvPr>
        </p:nvSpPr>
        <p:spPr>
          <a:xfrm>
            <a:off x="1759042" y="1534861"/>
            <a:ext cx="9773316" cy="4565688"/>
          </a:xfrm>
        </p:spPr>
        <p:txBody>
          <a:bodyPr>
            <a:noAutofit/>
          </a:bodyPr>
          <a:lstStyle/>
          <a:p>
            <a:pPr marL="0" indent="0">
              <a:lnSpc>
                <a:spcPct val="100000"/>
              </a:lnSpc>
              <a:spcBef>
                <a:spcPts val="300"/>
              </a:spcBef>
              <a:spcAft>
                <a:spcPts val="300"/>
              </a:spcAft>
              <a:buNone/>
            </a:pPr>
            <a:r>
              <a:rPr lang="it-IT" sz="1500" b="1" i="1" dirty="0" smtClean="0">
                <a:solidFill>
                  <a:schemeClr val="tx1"/>
                </a:solidFill>
              </a:rPr>
              <a:t>IN CONCRETO</a:t>
            </a:r>
            <a:endParaRPr lang="it-IT" sz="1500" b="1" dirty="0" smtClean="0">
              <a:solidFill>
                <a:schemeClr val="tx1"/>
              </a:solidFill>
            </a:endParaRPr>
          </a:p>
          <a:p>
            <a:pPr marL="0" indent="0">
              <a:lnSpc>
                <a:spcPct val="100000"/>
              </a:lnSpc>
              <a:spcBef>
                <a:spcPts val="0"/>
              </a:spcBef>
              <a:buNone/>
            </a:pPr>
            <a:endParaRPr lang="it-IT" sz="1500" b="1" dirty="0" smtClean="0">
              <a:solidFill>
                <a:schemeClr val="tx1"/>
              </a:solidFill>
            </a:endParaRPr>
          </a:p>
          <a:p>
            <a:pPr marL="0" indent="0">
              <a:lnSpc>
                <a:spcPct val="100000"/>
              </a:lnSpc>
              <a:spcBef>
                <a:spcPts val="300"/>
              </a:spcBef>
              <a:spcAft>
                <a:spcPts val="300"/>
              </a:spcAft>
              <a:buNone/>
            </a:pPr>
            <a:r>
              <a:rPr lang="it-IT" sz="1500" b="1" dirty="0" smtClean="0">
                <a:solidFill>
                  <a:schemeClr val="tx1"/>
                </a:solidFill>
              </a:rPr>
              <a:t>Uno </a:t>
            </a:r>
            <a:r>
              <a:rPr lang="it-IT" sz="1500" b="1" dirty="0">
                <a:solidFill>
                  <a:schemeClr val="tx1"/>
                </a:solidFill>
              </a:rPr>
              <a:t>dei criteri per la costruzione della prova è la “completezza”, nel senso che “la prova va progettata in modo che nella realizzazione siano mobilitate-agite le capacità e le conoscenze della Qualifica di riferimento”. </a:t>
            </a:r>
          </a:p>
          <a:p>
            <a:pPr marL="0" indent="0">
              <a:lnSpc>
                <a:spcPct val="100000"/>
              </a:lnSpc>
              <a:spcBef>
                <a:spcPts val="300"/>
              </a:spcBef>
              <a:spcAft>
                <a:spcPts val="300"/>
              </a:spcAft>
              <a:buNone/>
            </a:pPr>
            <a:r>
              <a:rPr lang="it-IT" sz="1500" b="1" dirty="0">
                <a:solidFill>
                  <a:schemeClr val="tx1"/>
                </a:solidFill>
              </a:rPr>
              <a:t>L’altro criterio è la “media complessità”, nel senso che la prova deve richiedere l’espressione della prestazione attraverso attività caratterizzate da un livello medio di complessità</a:t>
            </a:r>
            <a:r>
              <a:rPr lang="it-IT" sz="1500" b="1" dirty="0" smtClean="0">
                <a:solidFill>
                  <a:schemeClr val="tx1"/>
                </a:solidFill>
              </a:rPr>
              <a:t>.</a:t>
            </a:r>
            <a:endParaRPr lang="it-IT" sz="1500" b="1" dirty="0">
              <a:solidFill>
                <a:schemeClr val="tx1"/>
              </a:solidFill>
            </a:endParaRPr>
          </a:p>
          <a:p>
            <a:pPr marL="0" indent="0">
              <a:lnSpc>
                <a:spcPct val="100000"/>
              </a:lnSpc>
              <a:spcBef>
                <a:spcPts val="300"/>
              </a:spcBef>
              <a:spcAft>
                <a:spcPts val="300"/>
              </a:spcAft>
              <a:buNone/>
            </a:pPr>
            <a:endParaRPr lang="it-IT" sz="1500" b="1" dirty="0" smtClean="0">
              <a:solidFill>
                <a:schemeClr val="tx1"/>
              </a:solidFill>
            </a:endParaRPr>
          </a:p>
          <a:p>
            <a:pPr marL="0" indent="0">
              <a:lnSpc>
                <a:spcPct val="100000"/>
              </a:lnSpc>
              <a:spcBef>
                <a:spcPts val="300"/>
              </a:spcBef>
              <a:spcAft>
                <a:spcPts val="300"/>
              </a:spcAft>
              <a:buNone/>
            </a:pPr>
            <a:r>
              <a:rPr lang="it-IT" sz="1500" b="1" dirty="0" smtClean="0">
                <a:solidFill>
                  <a:schemeClr val="tx1"/>
                </a:solidFill>
              </a:rPr>
              <a:t>Per </a:t>
            </a:r>
            <a:r>
              <a:rPr lang="it-IT" sz="1500" b="1" dirty="0">
                <a:solidFill>
                  <a:schemeClr val="tx1"/>
                </a:solidFill>
              </a:rPr>
              <a:t>progettare l’esame, la Commissione prende visione di </a:t>
            </a:r>
          </a:p>
          <a:p>
            <a:pPr>
              <a:spcBef>
                <a:spcPts val="300"/>
              </a:spcBef>
              <a:spcAft>
                <a:spcPts val="300"/>
              </a:spcAft>
            </a:pPr>
            <a:r>
              <a:rPr lang="it-IT" sz="1500" b="1" dirty="0">
                <a:solidFill>
                  <a:schemeClr val="tx1"/>
                </a:solidFill>
              </a:rPr>
              <a:t>documenti che riguardano i singoli allievi (Documento di Valutazione delle evidenze, che viene precompilato dal </a:t>
            </a:r>
            <a:r>
              <a:rPr lang="it-IT" sz="1500" b="1" dirty="0" err="1">
                <a:solidFill>
                  <a:schemeClr val="tx1"/>
                </a:solidFill>
              </a:rPr>
              <a:t>Sifer</a:t>
            </a:r>
            <a:r>
              <a:rPr lang="it-IT" sz="1500" b="1" dirty="0">
                <a:solidFill>
                  <a:schemeClr val="tx1"/>
                </a:solidFill>
              </a:rPr>
              <a:t> per la parte sulle capacità e conoscenze e compilato dall’EPV in esito alla valutazione effettuata );</a:t>
            </a:r>
          </a:p>
          <a:p>
            <a:pPr>
              <a:spcBef>
                <a:spcPts val="300"/>
              </a:spcBef>
              <a:spcAft>
                <a:spcPts val="300"/>
              </a:spcAft>
            </a:pPr>
            <a:r>
              <a:rPr lang="it-IT" sz="1500" b="1" dirty="0">
                <a:solidFill>
                  <a:schemeClr val="tx1"/>
                </a:solidFill>
              </a:rPr>
              <a:t>materiale descrittivo di ciò che costituisce standard di riferimento (Qualifica regionale di riferimento, standard competenze di base, obiettivi formativi aggiuntivi);</a:t>
            </a:r>
          </a:p>
          <a:p>
            <a:pPr>
              <a:spcBef>
                <a:spcPts val="300"/>
              </a:spcBef>
              <a:spcAft>
                <a:spcPts val="300"/>
              </a:spcAft>
            </a:pPr>
            <a:r>
              <a:rPr lang="it-IT" sz="1500" b="1" dirty="0">
                <a:solidFill>
                  <a:schemeClr val="tx1"/>
                </a:solidFill>
              </a:rPr>
              <a:t>documentazione informativa sulle verifiche realizzate (Dossier delle Evidenze</a:t>
            </a:r>
            <a:r>
              <a:rPr lang="it-IT" sz="1500" b="1" dirty="0" smtClean="0">
                <a:solidFill>
                  <a:schemeClr val="tx1"/>
                </a:solidFill>
              </a:rPr>
              <a:t>).</a:t>
            </a:r>
          </a:p>
          <a:p>
            <a:pPr marL="0" indent="0">
              <a:lnSpc>
                <a:spcPct val="100000"/>
              </a:lnSpc>
              <a:spcBef>
                <a:spcPts val="300"/>
              </a:spcBef>
              <a:spcAft>
                <a:spcPts val="300"/>
              </a:spcAft>
              <a:buNone/>
            </a:pPr>
            <a:r>
              <a:rPr lang="it-IT" sz="1500" b="1" dirty="0" smtClean="0">
                <a:solidFill>
                  <a:schemeClr val="tx1"/>
                </a:solidFill>
              </a:rPr>
              <a:t>La </a:t>
            </a:r>
            <a:r>
              <a:rPr lang="it-IT" sz="1500" b="1" dirty="0">
                <a:solidFill>
                  <a:schemeClr val="tx1"/>
                </a:solidFill>
              </a:rPr>
              <a:t>Commissione, esaminati questi materiali, progetta la prova d’esame, sia la prova pratica che il colloquio. Ne definisce cioè l’oggetto, la modalità di svolgimento, i criteri e le modalità di valutazione”. </a:t>
            </a:r>
          </a:p>
        </p:txBody>
      </p:sp>
    </p:spTree>
    <p:extLst>
      <p:ext uri="{BB962C8B-B14F-4D97-AF65-F5344CB8AC3E}">
        <p14:creationId xmlns:p14="http://schemas.microsoft.com/office/powerpoint/2010/main" val="41987097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043302" y="787782"/>
            <a:ext cx="7326044" cy="461665"/>
          </a:xfrm>
          <a:prstGeom prst="rect">
            <a:avLst/>
          </a:prstGeom>
        </p:spPr>
        <p:txBody>
          <a:bodyPr wrap="none">
            <a:spAutoFit/>
          </a:bodyPr>
          <a:lstStyle/>
          <a:p>
            <a:r>
              <a:rPr lang="it-IT" sz="2400" b="1" noProof="1" smtClean="0"/>
              <a:t>La preparazione e la realizzazione dell’esame/4</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27</a:t>
            </a:fld>
            <a:endParaRPr lang="en-US" dirty="0"/>
          </a:p>
        </p:txBody>
      </p:sp>
      <p:sp>
        <p:nvSpPr>
          <p:cNvPr id="5" name="Segnaposto contenuto 2"/>
          <p:cNvSpPr>
            <a:spLocks noGrp="1"/>
          </p:cNvSpPr>
          <p:nvPr>
            <p:ph idx="1"/>
          </p:nvPr>
        </p:nvSpPr>
        <p:spPr>
          <a:xfrm>
            <a:off x="1692323" y="1718386"/>
            <a:ext cx="9894626" cy="4450401"/>
          </a:xfrm>
        </p:spPr>
        <p:txBody>
          <a:bodyPr>
            <a:noAutofit/>
          </a:bodyPr>
          <a:lstStyle/>
          <a:p>
            <a:pPr marL="0" indent="0" algn="just">
              <a:lnSpc>
                <a:spcPct val="100000"/>
              </a:lnSpc>
              <a:spcBef>
                <a:spcPts val="300"/>
              </a:spcBef>
              <a:spcAft>
                <a:spcPts val="300"/>
              </a:spcAft>
              <a:buNone/>
            </a:pPr>
            <a:r>
              <a:rPr lang="it-IT" sz="1500" b="1" dirty="0" smtClean="0">
                <a:solidFill>
                  <a:schemeClr val="tx1"/>
                </a:solidFill>
              </a:rPr>
              <a:t>Tutte le </a:t>
            </a:r>
            <a:r>
              <a:rPr lang="it-IT" sz="1500" b="1" dirty="0">
                <a:solidFill>
                  <a:schemeClr val="tx1"/>
                </a:solidFill>
              </a:rPr>
              <a:t>competenze di una </a:t>
            </a:r>
            <a:r>
              <a:rPr lang="it-IT" sz="1500" b="1" dirty="0" smtClean="0">
                <a:solidFill>
                  <a:schemeClr val="tx1"/>
                </a:solidFill>
              </a:rPr>
              <a:t>qualifica possono essere verificate attraverso un’unica prova pratica oppure attraverso </a:t>
            </a:r>
            <a:r>
              <a:rPr lang="it-IT" sz="1500" b="1" dirty="0">
                <a:solidFill>
                  <a:schemeClr val="tx1"/>
                </a:solidFill>
              </a:rPr>
              <a:t>più prove.</a:t>
            </a:r>
          </a:p>
          <a:p>
            <a:pPr marL="0" indent="0" algn="just">
              <a:lnSpc>
                <a:spcPct val="100000"/>
              </a:lnSpc>
              <a:spcBef>
                <a:spcPts val="300"/>
              </a:spcBef>
              <a:spcAft>
                <a:spcPts val="300"/>
              </a:spcAft>
              <a:buNone/>
            </a:pPr>
            <a:r>
              <a:rPr lang="it-IT" sz="1500" b="1" dirty="0">
                <a:solidFill>
                  <a:schemeClr val="tx1"/>
                </a:solidFill>
              </a:rPr>
              <a:t>“Nel caso di un’unica prova occorre comunque che sia possibile la valutazione rispetto a ciascuna singola Unità di Competenza in modo da consentire una eventuale certificazione parziale (con Certificato di Competenze)”.</a:t>
            </a: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La </a:t>
            </a:r>
            <a:r>
              <a:rPr lang="it-IT" sz="1500" b="1" dirty="0">
                <a:solidFill>
                  <a:schemeClr val="tx1"/>
                </a:solidFill>
              </a:rPr>
              <a:t>prova può essere individuale o di gruppo. In questo ultimo caso, deve essere comunque possibile valutare le competenze della singola persona.</a:t>
            </a:r>
          </a:p>
          <a:p>
            <a:pPr marL="0" indent="0" algn="just">
              <a:lnSpc>
                <a:spcPct val="100000"/>
              </a:lnSpc>
              <a:spcBef>
                <a:spcPts val="300"/>
              </a:spcBef>
              <a:spcAft>
                <a:spcPts val="300"/>
              </a:spcAft>
              <a:buNone/>
            </a:pPr>
            <a:r>
              <a:rPr lang="it-IT" sz="1500" b="1" dirty="0">
                <a:solidFill>
                  <a:schemeClr val="tx1"/>
                </a:solidFill>
              </a:rPr>
              <a:t> </a:t>
            </a:r>
          </a:p>
          <a:p>
            <a:pPr marL="0" indent="0" algn="just">
              <a:lnSpc>
                <a:spcPct val="100000"/>
              </a:lnSpc>
              <a:spcBef>
                <a:spcPts val="300"/>
              </a:spcBef>
              <a:spcAft>
                <a:spcPts val="300"/>
              </a:spcAft>
              <a:buNone/>
            </a:pPr>
            <a:r>
              <a:rPr lang="it-IT" sz="1500" b="1" dirty="0">
                <a:solidFill>
                  <a:schemeClr val="tx1"/>
                </a:solidFill>
              </a:rPr>
              <a:t>Di norma, nel verificare il possesso delle competenze tecnico professionali (nella prova pratica e/o nel colloquio), la Commissione verifica anche il possesso delle competenze di base</a:t>
            </a:r>
            <a:r>
              <a:rPr lang="it-IT" sz="1500" b="1" dirty="0" smtClean="0">
                <a:solidFill>
                  <a:schemeClr val="tx1"/>
                </a:solidFill>
              </a:rPr>
              <a:t>.</a:t>
            </a:r>
          </a:p>
          <a:p>
            <a:pPr marL="0" indent="0" algn="just">
              <a:lnSpc>
                <a:spcPct val="100000"/>
              </a:lnSpc>
              <a:spcBef>
                <a:spcPts val="300"/>
              </a:spcBef>
              <a:spcAft>
                <a:spcPts val="300"/>
              </a:spcAft>
              <a:buNone/>
            </a:pPr>
            <a:r>
              <a:rPr lang="it-IT" sz="1500" b="1" dirty="0" smtClean="0">
                <a:solidFill>
                  <a:schemeClr val="tx1"/>
                </a:solidFill>
              </a:rPr>
              <a:t>Nel </a:t>
            </a:r>
            <a:r>
              <a:rPr lang="it-IT" sz="1500" b="1" dirty="0">
                <a:solidFill>
                  <a:schemeClr val="tx1"/>
                </a:solidFill>
              </a:rPr>
              <a:t>caso in cui la Commissione ritenesse non possibile la verifica delle competenze di base nell’ambito della verifica delle competenze tecnico-professionali, può prevedere una “prova scritta”. Di questa, al momento della progettazione della prova d’esame, la Commissione definisce modalità di svolgimento, contenuti, indicatori, criteri di valutazione, nonché la modalità con cui </a:t>
            </a:r>
            <a:r>
              <a:rPr lang="it-IT" sz="1500" b="1" dirty="0" smtClean="0">
                <a:solidFill>
                  <a:schemeClr val="tx1"/>
                </a:solidFill>
              </a:rPr>
              <a:t>concorre </a:t>
            </a:r>
            <a:r>
              <a:rPr lang="it-IT" sz="1500" b="1" dirty="0">
                <a:solidFill>
                  <a:schemeClr val="tx1"/>
                </a:solidFill>
              </a:rPr>
              <a:t>alla valutazione </a:t>
            </a:r>
            <a:r>
              <a:rPr lang="it-IT" sz="1500" b="1" dirty="0" smtClean="0">
                <a:solidFill>
                  <a:schemeClr val="tx1"/>
                </a:solidFill>
              </a:rPr>
              <a:t>complessiva.</a:t>
            </a:r>
            <a:endParaRPr lang="it-IT" sz="1500" b="1" dirty="0">
              <a:solidFill>
                <a:schemeClr val="tx1"/>
              </a:solidFill>
            </a:endParaRPr>
          </a:p>
        </p:txBody>
      </p:sp>
    </p:spTree>
    <p:extLst>
      <p:ext uri="{BB962C8B-B14F-4D97-AF65-F5344CB8AC3E}">
        <p14:creationId xmlns:p14="http://schemas.microsoft.com/office/powerpoint/2010/main" val="17048654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059823" y="787782"/>
            <a:ext cx="7326044" cy="461665"/>
          </a:xfrm>
          <a:prstGeom prst="rect">
            <a:avLst/>
          </a:prstGeom>
        </p:spPr>
        <p:txBody>
          <a:bodyPr wrap="none">
            <a:spAutoFit/>
          </a:bodyPr>
          <a:lstStyle/>
          <a:p>
            <a:r>
              <a:rPr lang="it-IT" sz="2400" b="1" noProof="1" smtClean="0"/>
              <a:t>La preparazione e la realizzazione dell’esame/5</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28</a:t>
            </a:fld>
            <a:endParaRPr lang="en-US" dirty="0"/>
          </a:p>
        </p:txBody>
      </p:sp>
      <p:sp>
        <p:nvSpPr>
          <p:cNvPr id="5" name="Segnaposto contenuto 2"/>
          <p:cNvSpPr>
            <a:spLocks noGrp="1"/>
          </p:cNvSpPr>
          <p:nvPr>
            <p:ph idx="1"/>
          </p:nvPr>
        </p:nvSpPr>
        <p:spPr>
          <a:xfrm>
            <a:off x="1828800" y="2040188"/>
            <a:ext cx="9360568" cy="3734972"/>
          </a:xfrm>
        </p:spPr>
        <p:txBody>
          <a:bodyPr>
            <a:noAutofit/>
          </a:bodyPr>
          <a:lstStyle/>
          <a:p>
            <a:pPr marL="0" indent="0" algn="just">
              <a:lnSpc>
                <a:spcPct val="100000"/>
              </a:lnSpc>
              <a:spcBef>
                <a:spcPts val="300"/>
              </a:spcBef>
              <a:spcAft>
                <a:spcPts val="300"/>
              </a:spcAft>
              <a:buNone/>
            </a:pPr>
            <a:r>
              <a:rPr lang="it-IT" sz="1500" b="1" dirty="0">
                <a:solidFill>
                  <a:schemeClr val="tx1"/>
                </a:solidFill>
              </a:rPr>
              <a:t>Alla Commissione possono essere resi disponibili, da parte dell’EPV o dell’RFC, </a:t>
            </a:r>
            <a:r>
              <a:rPr lang="it-IT" sz="1500" b="1" dirty="0" smtClean="0">
                <a:solidFill>
                  <a:schemeClr val="tx1"/>
                </a:solidFill>
              </a:rPr>
              <a:t>materiali (semilavorati) o documenti </a:t>
            </a:r>
            <a:r>
              <a:rPr lang="it-IT" sz="1500" b="1" dirty="0">
                <a:solidFill>
                  <a:schemeClr val="tx1"/>
                </a:solidFill>
              </a:rPr>
              <a:t>tali da </a:t>
            </a:r>
            <a:r>
              <a:rPr lang="it-IT" sz="1500" b="1" dirty="0" smtClean="0">
                <a:solidFill>
                  <a:schemeClr val="tx1"/>
                </a:solidFill>
              </a:rPr>
              <a:t>ottimizzare i tempi di progettazione e realizzazione della prova.</a:t>
            </a: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La </a:t>
            </a:r>
            <a:r>
              <a:rPr lang="it-IT" sz="1500" b="1" dirty="0">
                <a:solidFill>
                  <a:schemeClr val="tx1"/>
                </a:solidFill>
              </a:rPr>
              <a:t>Commissione può decidere di utilizzarli facendo salvi i requisiti previsti dalla 739/2013 e cioè: la prova viene elaborata dalla Commissione, in base ai documenti </a:t>
            </a:r>
            <a:r>
              <a:rPr lang="it-IT" sz="1500" b="1" dirty="0" smtClean="0">
                <a:solidFill>
                  <a:schemeClr val="tx1"/>
                </a:solidFill>
              </a:rPr>
              <a:t>che </a:t>
            </a:r>
            <a:r>
              <a:rPr lang="it-IT" sz="1500" b="1" dirty="0">
                <a:solidFill>
                  <a:schemeClr val="tx1"/>
                </a:solidFill>
              </a:rPr>
              <a:t>sono forniti dall’EPV (standard professionali della Qualifica, Dossier delle evidenze, documento di </a:t>
            </a:r>
            <a:r>
              <a:rPr lang="it-IT" sz="1500" b="1" dirty="0" smtClean="0">
                <a:solidFill>
                  <a:schemeClr val="tx1"/>
                </a:solidFill>
              </a:rPr>
              <a:t>Valutazione delle </a:t>
            </a:r>
            <a:r>
              <a:rPr lang="it-IT" sz="1500" b="1" dirty="0">
                <a:solidFill>
                  <a:schemeClr val="tx1"/>
                </a:solidFill>
              </a:rPr>
              <a:t>evidenze), </a:t>
            </a:r>
            <a:r>
              <a:rPr lang="it-IT" sz="1500" b="1" dirty="0" smtClean="0">
                <a:solidFill>
                  <a:schemeClr val="tx1"/>
                </a:solidFill>
              </a:rPr>
              <a:t>alle attrezzature </a:t>
            </a:r>
            <a:r>
              <a:rPr lang="it-IT" sz="1500" b="1" dirty="0">
                <a:solidFill>
                  <a:schemeClr val="tx1"/>
                </a:solidFill>
              </a:rPr>
              <a:t>disponibili </a:t>
            </a:r>
            <a:r>
              <a:rPr lang="it-IT" sz="1500" b="1" dirty="0" smtClean="0">
                <a:solidFill>
                  <a:schemeClr val="tx1"/>
                </a:solidFill>
              </a:rPr>
              <a:t>ed agli </a:t>
            </a:r>
            <a:r>
              <a:rPr lang="it-IT" sz="1500" b="1" dirty="0">
                <a:solidFill>
                  <a:schemeClr val="tx1"/>
                </a:solidFill>
              </a:rPr>
              <a:t>ambienti in cui sono utilizzabili.</a:t>
            </a: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La </a:t>
            </a:r>
            <a:r>
              <a:rPr lang="it-IT" sz="1500" b="1" dirty="0">
                <a:solidFill>
                  <a:schemeClr val="tx1"/>
                </a:solidFill>
              </a:rPr>
              <a:t>prova può essere realizzata in spazi diversi, all’interno di una unica stanza/laboratorio/aula, in più </a:t>
            </a:r>
            <a:r>
              <a:rPr lang="it-IT" sz="1500" b="1" dirty="0" smtClean="0">
                <a:solidFill>
                  <a:schemeClr val="tx1"/>
                </a:solidFill>
              </a:rPr>
              <a:t>stanze/laboratori/aule</a:t>
            </a:r>
            <a:r>
              <a:rPr lang="it-IT" sz="1500" b="1" dirty="0">
                <a:solidFill>
                  <a:schemeClr val="tx1"/>
                </a:solidFill>
              </a:rPr>
              <a:t>, in più spazi. </a:t>
            </a:r>
          </a:p>
          <a:p>
            <a:pPr marL="0" indent="0" algn="just">
              <a:lnSpc>
                <a:spcPct val="100000"/>
              </a:lnSpc>
              <a:spcBef>
                <a:spcPts val="300"/>
              </a:spcBef>
              <a:spcAft>
                <a:spcPts val="300"/>
              </a:spcAft>
              <a:buNone/>
            </a:pPr>
            <a:r>
              <a:rPr lang="it-IT" sz="1500" b="1" dirty="0">
                <a:solidFill>
                  <a:schemeClr val="tx1"/>
                </a:solidFill>
              </a:rPr>
              <a:t>I commissari possono organizzarsi in modo da osservare ciascuno particolari prestazioni.</a:t>
            </a: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Ciò </a:t>
            </a:r>
            <a:r>
              <a:rPr lang="it-IT" sz="1500" b="1" dirty="0">
                <a:solidFill>
                  <a:schemeClr val="tx1"/>
                </a:solidFill>
              </a:rPr>
              <a:t>che è necessario è che tutti i commissari abbiano, nel corso dell’esame, la possibilità di osservare tutti gli allievi.</a:t>
            </a:r>
          </a:p>
        </p:txBody>
      </p:sp>
    </p:spTree>
    <p:extLst>
      <p:ext uri="{BB962C8B-B14F-4D97-AF65-F5344CB8AC3E}">
        <p14:creationId xmlns:p14="http://schemas.microsoft.com/office/powerpoint/2010/main" val="12193039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920472" y="787782"/>
            <a:ext cx="7326044" cy="461665"/>
          </a:xfrm>
          <a:prstGeom prst="rect">
            <a:avLst/>
          </a:prstGeom>
        </p:spPr>
        <p:txBody>
          <a:bodyPr wrap="none">
            <a:spAutoFit/>
          </a:bodyPr>
          <a:lstStyle/>
          <a:p>
            <a:r>
              <a:rPr lang="it-IT" sz="2400" b="1" noProof="1" smtClean="0"/>
              <a:t>La preparazione e la realizzazione dell’esame/6</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29</a:t>
            </a:fld>
            <a:endParaRPr lang="en-US" dirty="0"/>
          </a:p>
        </p:txBody>
      </p:sp>
      <p:sp>
        <p:nvSpPr>
          <p:cNvPr id="5" name="Segnaposto contenuto 2"/>
          <p:cNvSpPr>
            <a:spLocks noGrp="1"/>
          </p:cNvSpPr>
          <p:nvPr>
            <p:ph idx="1"/>
          </p:nvPr>
        </p:nvSpPr>
        <p:spPr>
          <a:xfrm>
            <a:off x="1920472" y="2162837"/>
            <a:ext cx="9827847" cy="4047791"/>
          </a:xfrm>
        </p:spPr>
        <p:txBody>
          <a:bodyPr>
            <a:noAutofit/>
          </a:bodyPr>
          <a:lstStyle/>
          <a:p>
            <a:pPr marL="0" indent="0" algn="just">
              <a:lnSpc>
                <a:spcPct val="100000"/>
              </a:lnSpc>
              <a:spcBef>
                <a:spcPts val="300"/>
              </a:spcBef>
              <a:spcAft>
                <a:spcPts val="300"/>
              </a:spcAft>
              <a:buNone/>
            </a:pPr>
            <a:r>
              <a:rPr lang="it-IT" sz="1600" b="1" dirty="0">
                <a:solidFill>
                  <a:schemeClr val="tx1"/>
                </a:solidFill>
              </a:rPr>
              <a:t>Il colloquio è una attività costitutiva dell’esame e quindi deve essere sempre realizzato.</a:t>
            </a:r>
          </a:p>
          <a:p>
            <a:pPr marL="0" indent="0" algn="just">
              <a:lnSpc>
                <a:spcPct val="100000"/>
              </a:lnSpc>
              <a:spcBef>
                <a:spcPts val="300"/>
              </a:spcBef>
              <a:spcAft>
                <a:spcPts val="300"/>
              </a:spcAft>
              <a:buNone/>
            </a:pPr>
            <a:endParaRPr lang="it-IT" sz="1600" b="1" dirty="0" smtClean="0">
              <a:solidFill>
                <a:schemeClr val="tx1"/>
              </a:solidFill>
            </a:endParaRPr>
          </a:p>
          <a:p>
            <a:pPr marL="0" indent="0" algn="just">
              <a:lnSpc>
                <a:spcPct val="100000"/>
              </a:lnSpc>
              <a:spcBef>
                <a:spcPts val="300"/>
              </a:spcBef>
              <a:spcAft>
                <a:spcPts val="300"/>
              </a:spcAft>
              <a:buNone/>
            </a:pPr>
            <a:r>
              <a:rPr lang="it-IT" sz="1600" b="1" dirty="0" smtClean="0">
                <a:solidFill>
                  <a:schemeClr val="tx1"/>
                </a:solidFill>
              </a:rPr>
              <a:t>" Il colloquio </a:t>
            </a:r>
            <a:r>
              <a:rPr lang="it-IT" sz="1600" b="1" dirty="0">
                <a:solidFill>
                  <a:schemeClr val="tx1"/>
                </a:solidFill>
              </a:rPr>
              <a:t>si effettua a completamento o compensazione della prova pratica. Una prestazione inadeguata espressa nella prova pratica può essere compensata da una prestazione adeguata espressa nel colloquio. L’ oggetto del colloquio è costituito dall’esplicitazione, dal commento e dalle motivazioni di quanto realizzato nel corso della prova pratica.</a:t>
            </a:r>
          </a:p>
          <a:p>
            <a:pPr marL="0" indent="0" algn="just">
              <a:lnSpc>
                <a:spcPct val="100000"/>
              </a:lnSpc>
              <a:spcBef>
                <a:spcPts val="300"/>
              </a:spcBef>
              <a:spcAft>
                <a:spcPts val="300"/>
              </a:spcAft>
              <a:buNone/>
            </a:pPr>
            <a:endParaRPr lang="it-IT" sz="1600" b="1" dirty="0" smtClean="0">
              <a:solidFill>
                <a:schemeClr val="tx1"/>
              </a:solidFill>
            </a:endParaRPr>
          </a:p>
          <a:p>
            <a:pPr marL="0" indent="0" algn="just">
              <a:lnSpc>
                <a:spcPct val="100000"/>
              </a:lnSpc>
              <a:spcBef>
                <a:spcPts val="300"/>
              </a:spcBef>
              <a:spcAft>
                <a:spcPts val="300"/>
              </a:spcAft>
              <a:buNone/>
            </a:pPr>
            <a:r>
              <a:rPr lang="it-IT" sz="1600" b="1" dirty="0" smtClean="0">
                <a:solidFill>
                  <a:schemeClr val="tx1"/>
                </a:solidFill>
              </a:rPr>
              <a:t>Può </a:t>
            </a:r>
            <a:r>
              <a:rPr lang="it-IT" sz="1600" b="1" dirty="0">
                <a:solidFill>
                  <a:schemeClr val="tx1"/>
                </a:solidFill>
              </a:rPr>
              <a:t>riguardare:</a:t>
            </a:r>
          </a:p>
          <a:p>
            <a:pPr algn="just">
              <a:spcBef>
                <a:spcPts val="300"/>
              </a:spcBef>
              <a:spcAft>
                <a:spcPts val="300"/>
              </a:spcAft>
            </a:pPr>
            <a:r>
              <a:rPr lang="it-IT" sz="1600" b="1" dirty="0">
                <a:solidFill>
                  <a:schemeClr val="tx1"/>
                </a:solidFill>
              </a:rPr>
              <a:t>l’esplicitazione e l’integrazione di alcune attività realizzate e/o la motivazione di decisioni e soluzioni prese (funzione di completamento);</a:t>
            </a:r>
          </a:p>
          <a:p>
            <a:pPr algn="just">
              <a:spcBef>
                <a:spcPts val="300"/>
              </a:spcBef>
              <a:spcAft>
                <a:spcPts val="300"/>
              </a:spcAft>
            </a:pPr>
            <a:r>
              <a:rPr lang="it-IT" sz="1600" b="1" dirty="0">
                <a:solidFill>
                  <a:schemeClr val="tx1"/>
                </a:solidFill>
              </a:rPr>
              <a:t>l’analisi e la descrizione dell’attività realizzata nel corso della prova pratica, le difficoltà incontrate, gli eventuali errori commessi e relative soluzioni (funzione di compensazione)”.</a:t>
            </a:r>
          </a:p>
        </p:txBody>
      </p:sp>
    </p:spTree>
    <p:extLst>
      <p:ext uri="{BB962C8B-B14F-4D97-AF65-F5344CB8AC3E}">
        <p14:creationId xmlns:p14="http://schemas.microsoft.com/office/powerpoint/2010/main" val="1042854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418421" y="1993933"/>
            <a:ext cx="8622618" cy="422944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spcBef>
                <a:spcPts val="0"/>
              </a:spcBef>
              <a:buNone/>
            </a:pPr>
            <a:r>
              <a:rPr lang="it-IT" altLang="it-IT" sz="1500" b="1" dirty="0" smtClean="0">
                <a:solidFill>
                  <a:schemeClr val="tx1"/>
                </a:solidFill>
                <a:latin typeface="Century Gothic" panose="020B0502020202020204" pitchFamily="34" charset="0"/>
              </a:rPr>
              <a:t>La Regione Emilia Romagna, con le delibere 1434/2005, 530/2006, 739/13 ha definito il proprio  </a:t>
            </a:r>
            <a:r>
              <a:rPr lang="it-IT" altLang="it-IT" sz="1500" b="1" i="1" dirty="0" smtClean="0">
                <a:solidFill>
                  <a:schemeClr val="tx1"/>
                </a:solidFill>
                <a:latin typeface="Century Gothic" panose="020B0502020202020204" pitchFamily="34" charset="0"/>
              </a:rPr>
              <a:t>Sistema di formalizzazione e certificazione delle competenze – SRFC-  </a:t>
            </a:r>
            <a:r>
              <a:rPr lang="it-IT" altLang="it-IT" sz="1500" b="1" dirty="0" smtClean="0">
                <a:solidFill>
                  <a:schemeClr val="tx1"/>
                </a:solidFill>
                <a:latin typeface="Century Gothic" panose="020B0502020202020204" pitchFamily="34" charset="0"/>
              </a:rPr>
              <a:t>comunque e ovunque acquisite.</a:t>
            </a:r>
          </a:p>
          <a:p>
            <a:pPr marL="0" indent="0" algn="just">
              <a:spcBef>
                <a:spcPts val="0"/>
              </a:spcBef>
              <a:buNone/>
            </a:pPr>
            <a:endParaRPr lang="it-IT" altLang="it-IT" sz="1500" b="1" dirty="0" smtClean="0">
              <a:solidFill>
                <a:schemeClr val="tx1"/>
              </a:solidFill>
              <a:latin typeface="Century Gothic" panose="020B0502020202020204" pitchFamily="34" charset="0"/>
            </a:endParaRPr>
          </a:p>
          <a:p>
            <a:pPr marL="0" indent="0" algn="just">
              <a:spcBef>
                <a:spcPts val="0"/>
              </a:spcBef>
              <a:buNone/>
            </a:pPr>
            <a:r>
              <a:rPr lang="it-IT" altLang="it-IT" sz="1500" b="1" dirty="0" smtClean="0">
                <a:solidFill>
                  <a:schemeClr val="tx1"/>
                </a:solidFill>
                <a:latin typeface="Century Gothic" panose="020B0502020202020204" pitchFamily="34" charset="0"/>
              </a:rPr>
              <a:t>Il SRFC è un sistema unico ed unitario i cui elementi distintivi </a:t>
            </a:r>
            <a:r>
              <a:rPr lang="it-IT" altLang="it-IT" sz="1500" b="1" dirty="0" smtClean="0">
                <a:solidFill>
                  <a:schemeClr val="tx1"/>
                </a:solidFill>
                <a:latin typeface="Century Gothic" panose="020B0502020202020204" pitchFamily="34" charset="0"/>
                <a:cs typeface="Times New Roman" panose="02020603050405020304" pitchFamily="18" charset="0"/>
              </a:rPr>
              <a:t>assumono una specifica configurazione in funzione dell’ambito di applicazione e delle caratteristiche delle persone a cui è rivolto.</a:t>
            </a:r>
          </a:p>
          <a:p>
            <a:pPr marL="0" indent="0" algn="just">
              <a:spcBef>
                <a:spcPts val="0"/>
              </a:spcBef>
              <a:buNone/>
            </a:pPr>
            <a:endParaRPr lang="it-IT" altLang="it-IT" sz="1500" b="1" dirty="0" smtClean="0">
              <a:solidFill>
                <a:schemeClr val="tx1"/>
              </a:solidFill>
              <a:latin typeface="Century Gothic" panose="020B0502020202020204" pitchFamily="34" charset="0"/>
              <a:cs typeface="Times New Roman" panose="02020603050405020304" pitchFamily="18" charset="0"/>
            </a:endParaRPr>
          </a:p>
          <a:p>
            <a:pPr marL="0" indent="0" algn="just">
              <a:spcBef>
                <a:spcPts val="0"/>
              </a:spcBef>
              <a:buNone/>
            </a:pPr>
            <a:r>
              <a:rPr lang="it-IT" altLang="it-IT" sz="1500" b="1" dirty="0" smtClean="0">
                <a:solidFill>
                  <a:schemeClr val="tx1"/>
                </a:solidFill>
                <a:latin typeface="Century Gothic" panose="020B0502020202020204" pitchFamily="34" charset="0"/>
              </a:rPr>
              <a:t>La DGR 739/13 definisce processo, ruoli, strumenti del “Sistema Regionale di Formalizzazione e Certificazione delle competenze ”.</a:t>
            </a:r>
          </a:p>
          <a:p>
            <a:pPr marL="0" indent="0" algn="just">
              <a:spcBef>
                <a:spcPts val="0"/>
              </a:spcBef>
              <a:buNone/>
            </a:pPr>
            <a:endParaRPr lang="it-IT" altLang="it-IT" sz="1500" b="1" dirty="0" smtClean="0">
              <a:solidFill>
                <a:schemeClr val="tx1"/>
              </a:solidFill>
              <a:latin typeface="Century Gothic" panose="020B0502020202020204" pitchFamily="34" charset="0"/>
            </a:endParaRPr>
          </a:p>
          <a:p>
            <a:pPr marL="0" indent="0" algn="just">
              <a:spcBef>
                <a:spcPts val="0"/>
              </a:spcBef>
              <a:buNone/>
            </a:pPr>
            <a:r>
              <a:rPr lang="it-IT" altLang="it-IT" sz="1500" b="1" dirty="0" smtClean="0">
                <a:solidFill>
                  <a:schemeClr val="tx1"/>
                </a:solidFill>
                <a:latin typeface="Century Gothic" panose="020B0502020202020204" pitchFamily="34" charset="0"/>
              </a:rPr>
              <a:t>Lo svolgimento delle attività in cui il processo è articolato richiede l’esercizio di adeguate competenze da parte delle persone che ricoprono i ruoli che insistono direttamente sul processo (</a:t>
            </a:r>
            <a:r>
              <a:rPr lang="it-IT" altLang="it-IT" sz="1500" b="1" i="1" dirty="0" smtClean="0">
                <a:solidFill>
                  <a:schemeClr val="tx1"/>
                </a:solidFill>
                <a:latin typeface="Century Gothic" panose="020B0502020202020204" pitchFamily="34" charset="0"/>
              </a:rPr>
              <a:t>Responsabile della formalizzazione e certificazione, Esperto dei processi valutativi </a:t>
            </a:r>
            <a:r>
              <a:rPr lang="it-IT" altLang="it-IT" sz="1500" b="1" dirty="0" smtClean="0">
                <a:solidFill>
                  <a:schemeClr val="tx1"/>
                </a:solidFill>
                <a:latin typeface="Century Gothic" panose="020B0502020202020204" pitchFamily="34" charset="0"/>
              </a:rPr>
              <a:t>ed </a:t>
            </a:r>
            <a:r>
              <a:rPr lang="it-IT" altLang="it-IT" sz="1500" b="1" i="1" dirty="0" smtClean="0">
                <a:solidFill>
                  <a:schemeClr val="tx1"/>
                </a:solidFill>
                <a:latin typeface="Century Gothic" panose="020B0502020202020204" pitchFamily="34" charset="0"/>
              </a:rPr>
              <a:t>Esperto di area professionale/qualifica).</a:t>
            </a:r>
          </a:p>
          <a:p>
            <a:pPr marL="0" indent="0" algn="just">
              <a:spcBef>
                <a:spcPts val="0"/>
              </a:spcBef>
              <a:buNone/>
            </a:pPr>
            <a:endParaRPr lang="it-IT" altLang="it-IT" sz="1500" b="1" i="1" dirty="0" smtClean="0">
              <a:solidFill>
                <a:schemeClr val="tx1"/>
              </a:solidFill>
              <a:latin typeface="Century Gothic" panose="020B0502020202020204" pitchFamily="34" charset="0"/>
            </a:endParaRPr>
          </a:p>
          <a:p>
            <a:pPr marL="0" indent="0" algn="just">
              <a:spcBef>
                <a:spcPts val="0"/>
              </a:spcBef>
              <a:buNone/>
            </a:pPr>
            <a:r>
              <a:rPr lang="it-IT" altLang="it-IT" sz="1500" b="1" i="1" dirty="0" smtClean="0">
                <a:solidFill>
                  <a:schemeClr val="tx1"/>
                </a:solidFill>
                <a:latin typeface="Century Gothic" panose="020B0502020202020204" pitchFamily="34" charset="0"/>
              </a:rPr>
              <a:t>Questo intervento è dedicato alla formazione dei ruoli di RFC ed EPV nell’ambito della IeFP.</a:t>
            </a:r>
          </a:p>
          <a:p>
            <a:pPr marL="0" indent="0" algn="just">
              <a:spcBef>
                <a:spcPts val="0"/>
              </a:spcBef>
              <a:buNone/>
            </a:pPr>
            <a:endParaRPr lang="it-IT" altLang="it-IT" sz="1500" dirty="0" smtClean="0">
              <a:solidFill>
                <a:schemeClr val="tx1"/>
              </a:solidFill>
              <a:latin typeface="Century Gothic" panose="020B0502020202020204" pitchFamily="34" charset="0"/>
            </a:endParaRPr>
          </a:p>
          <a:p>
            <a:pPr marL="0" indent="0" algn="just">
              <a:spcBef>
                <a:spcPts val="0"/>
              </a:spcBef>
              <a:buNone/>
            </a:pPr>
            <a:endParaRPr lang="it-IT" altLang="it-IT" sz="1500" dirty="0" smtClean="0">
              <a:solidFill>
                <a:schemeClr val="tx1"/>
              </a:solidFill>
              <a:latin typeface="Century Gothic" panose="020B0502020202020204" pitchFamily="34" charset="0"/>
            </a:endParaRPr>
          </a:p>
        </p:txBody>
      </p:sp>
      <p:sp>
        <p:nvSpPr>
          <p:cNvPr id="5" name="Rettangolo 4"/>
          <p:cNvSpPr/>
          <p:nvPr/>
        </p:nvSpPr>
        <p:spPr>
          <a:xfrm>
            <a:off x="2418421" y="787782"/>
            <a:ext cx="2839239" cy="461665"/>
          </a:xfrm>
          <a:prstGeom prst="rect">
            <a:avLst/>
          </a:prstGeom>
        </p:spPr>
        <p:txBody>
          <a:bodyPr wrap="none">
            <a:spAutoFit/>
          </a:bodyPr>
          <a:lstStyle/>
          <a:p>
            <a:pPr>
              <a:lnSpc>
                <a:spcPct val="100000"/>
              </a:lnSpc>
              <a:spcBef>
                <a:spcPts val="1200"/>
              </a:spcBef>
            </a:pPr>
            <a:r>
              <a:rPr lang="it-IT" sz="2400" b="1" dirty="0" smtClean="0"/>
              <a:t>Aspetti generali/1</a:t>
            </a:r>
            <a:endParaRPr lang="it-IT" sz="2400" b="1" dirty="0"/>
          </a:p>
        </p:txBody>
      </p:sp>
      <p:sp>
        <p:nvSpPr>
          <p:cNvPr id="6" name="Segnaposto numero diapositiva 5"/>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206390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166131" y="739511"/>
            <a:ext cx="7326044" cy="461665"/>
          </a:xfrm>
          <a:prstGeom prst="rect">
            <a:avLst/>
          </a:prstGeom>
        </p:spPr>
        <p:txBody>
          <a:bodyPr wrap="none">
            <a:spAutoFit/>
          </a:bodyPr>
          <a:lstStyle/>
          <a:p>
            <a:r>
              <a:rPr lang="it-IT" sz="2400" b="1" noProof="1" smtClean="0"/>
              <a:t>La preparazione e la realizzazione dell’esame/7</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30</a:t>
            </a:fld>
            <a:endParaRPr lang="en-US" dirty="0"/>
          </a:p>
        </p:txBody>
      </p:sp>
      <p:sp>
        <p:nvSpPr>
          <p:cNvPr id="5" name="Segnaposto contenuto 2"/>
          <p:cNvSpPr>
            <a:spLocks noGrp="1"/>
          </p:cNvSpPr>
          <p:nvPr>
            <p:ph idx="1"/>
          </p:nvPr>
        </p:nvSpPr>
        <p:spPr>
          <a:xfrm>
            <a:off x="1732547" y="1775492"/>
            <a:ext cx="9526856" cy="4475183"/>
          </a:xfrm>
        </p:spPr>
        <p:txBody>
          <a:bodyPr>
            <a:noAutofit/>
          </a:bodyPr>
          <a:lstStyle/>
          <a:p>
            <a:pPr marL="0" indent="0" algn="just">
              <a:lnSpc>
                <a:spcPct val="100000"/>
              </a:lnSpc>
              <a:spcBef>
                <a:spcPts val="300"/>
              </a:spcBef>
              <a:spcAft>
                <a:spcPts val="300"/>
              </a:spcAft>
              <a:buNone/>
            </a:pPr>
            <a:r>
              <a:rPr lang="it-IT" sz="1500" b="1" dirty="0" smtClean="0">
                <a:solidFill>
                  <a:schemeClr val="tx1"/>
                </a:solidFill>
              </a:rPr>
              <a:t>Le </a:t>
            </a:r>
            <a:r>
              <a:rPr lang="it-IT" sz="1500" b="1" dirty="0">
                <a:solidFill>
                  <a:schemeClr val="tx1"/>
                </a:solidFill>
              </a:rPr>
              <a:t>funzioni di completamento e compensazione del colloquio possono essere esercitate anche in relazione alle competenze di base. </a:t>
            </a:r>
          </a:p>
          <a:p>
            <a:pPr marL="0" indent="0" algn="just">
              <a:lnSpc>
                <a:spcPct val="100000"/>
              </a:lnSpc>
              <a:spcBef>
                <a:spcPts val="300"/>
              </a:spcBef>
              <a:spcAft>
                <a:spcPts val="300"/>
              </a:spcAft>
              <a:buNone/>
            </a:pPr>
            <a:r>
              <a:rPr lang="it-IT" sz="1500" b="1" dirty="0">
                <a:solidFill>
                  <a:schemeClr val="tx1"/>
                </a:solidFill>
              </a:rPr>
              <a:t>Nel colloquio è possibile </a:t>
            </a:r>
            <a:r>
              <a:rPr lang="it-IT" sz="1500" b="1" dirty="0" smtClean="0">
                <a:solidFill>
                  <a:schemeClr val="tx1"/>
                </a:solidFill>
              </a:rPr>
              <a:t>che </a:t>
            </a:r>
            <a:r>
              <a:rPr lang="it-IT" sz="1500" b="1" dirty="0">
                <a:solidFill>
                  <a:schemeClr val="tx1"/>
                </a:solidFill>
              </a:rPr>
              <a:t>siano chiesti elementi integrativi relativi a conoscenze il cui </a:t>
            </a:r>
            <a:r>
              <a:rPr lang="it-IT" sz="1500" b="1" dirty="0" smtClean="0">
                <a:solidFill>
                  <a:schemeClr val="tx1"/>
                </a:solidFill>
              </a:rPr>
              <a:t>possesso, </a:t>
            </a:r>
            <a:r>
              <a:rPr lang="it-IT" sz="1500" b="1" dirty="0">
                <a:solidFill>
                  <a:schemeClr val="tx1"/>
                </a:solidFill>
              </a:rPr>
              <a:t>secondo la valutazione della </a:t>
            </a:r>
            <a:r>
              <a:rPr lang="it-IT" sz="1500" b="1" dirty="0" smtClean="0">
                <a:solidFill>
                  <a:schemeClr val="tx1"/>
                </a:solidFill>
              </a:rPr>
              <a:t>Commissione, non </a:t>
            </a:r>
            <a:r>
              <a:rPr lang="it-IT" sz="1500" b="1" dirty="0">
                <a:solidFill>
                  <a:schemeClr val="tx1"/>
                </a:solidFill>
              </a:rPr>
              <a:t>è apparso con sufficiente </a:t>
            </a:r>
            <a:r>
              <a:rPr lang="it-IT" sz="1500" b="1" dirty="0" smtClean="0">
                <a:solidFill>
                  <a:schemeClr val="tx1"/>
                </a:solidFill>
              </a:rPr>
              <a:t>evidenza</a:t>
            </a:r>
            <a:r>
              <a:rPr lang="it-IT" sz="1500" b="1" dirty="0">
                <a:solidFill>
                  <a:schemeClr val="tx1"/>
                </a:solidFill>
              </a:rPr>
              <a:t> </a:t>
            </a:r>
            <a:r>
              <a:rPr lang="it-IT" sz="1500" b="1" dirty="0" smtClean="0">
                <a:solidFill>
                  <a:schemeClr val="tx1"/>
                </a:solidFill>
              </a:rPr>
              <a:t>durante </a:t>
            </a:r>
            <a:r>
              <a:rPr lang="it-IT" sz="1500" b="1" dirty="0">
                <a:solidFill>
                  <a:schemeClr val="tx1"/>
                </a:solidFill>
              </a:rPr>
              <a:t>la </a:t>
            </a:r>
            <a:r>
              <a:rPr lang="it-IT" sz="1500" b="1" dirty="0" smtClean="0">
                <a:solidFill>
                  <a:schemeClr val="tx1"/>
                </a:solidFill>
              </a:rPr>
              <a:t>prova.</a:t>
            </a:r>
            <a:endParaRPr lang="it-IT" sz="1500" b="1" dirty="0">
              <a:solidFill>
                <a:schemeClr val="tx1"/>
              </a:solidFill>
            </a:endParaRP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E</a:t>
            </a:r>
            <a:r>
              <a:rPr lang="it-IT" sz="1500" b="1" dirty="0">
                <a:solidFill>
                  <a:schemeClr val="tx1"/>
                </a:solidFill>
              </a:rPr>
              <a:t>’ possibile che il colloquio non </a:t>
            </a:r>
            <a:r>
              <a:rPr lang="it-IT" sz="1500" b="1" dirty="0" smtClean="0">
                <a:solidFill>
                  <a:schemeClr val="tx1"/>
                </a:solidFill>
              </a:rPr>
              <a:t>possa svolgere </a:t>
            </a:r>
            <a:r>
              <a:rPr lang="it-IT" sz="1500" b="1" dirty="0">
                <a:solidFill>
                  <a:schemeClr val="tx1"/>
                </a:solidFill>
              </a:rPr>
              <a:t>la funzione di completamento/compensazione prevista, e cioè che dalla sua realizzazione non emergano elementi che “compensano la prestazione inadeguata espressa dalla prova pratica”.</a:t>
            </a:r>
          </a:p>
          <a:p>
            <a:pPr marL="0" indent="0" algn="just">
              <a:lnSpc>
                <a:spcPct val="100000"/>
              </a:lnSpc>
              <a:spcBef>
                <a:spcPts val="300"/>
              </a:spcBef>
              <a:spcAft>
                <a:spcPts val="300"/>
              </a:spcAft>
              <a:buNone/>
            </a:pPr>
            <a:r>
              <a:rPr lang="it-IT" sz="1500" b="1" dirty="0">
                <a:solidFill>
                  <a:schemeClr val="tx1"/>
                </a:solidFill>
              </a:rPr>
              <a:t>In questo caso, si conferma la valutazione di inadeguatezza e quindi la mancanza di condizioni per rilasciare il Certificato di Qualifica.</a:t>
            </a:r>
          </a:p>
          <a:p>
            <a:pPr marL="0" indent="0" algn="just">
              <a:lnSpc>
                <a:spcPct val="100000"/>
              </a:lnSpc>
              <a:spcBef>
                <a:spcPts val="300"/>
              </a:spcBef>
              <a:spcAft>
                <a:spcPts val="300"/>
              </a:spcAft>
              <a:buNone/>
            </a:pPr>
            <a:r>
              <a:rPr lang="it-IT" sz="1500" b="1" dirty="0">
                <a:solidFill>
                  <a:schemeClr val="tx1"/>
                </a:solidFill>
              </a:rPr>
              <a:t> </a:t>
            </a:r>
          </a:p>
          <a:p>
            <a:pPr marL="0" indent="0" algn="just">
              <a:lnSpc>
                <a:spcPct val="100000"/>
              </a:lnSpc>
              <a:spcBef>
                <a:spcPts val="300"/>
              </a:spcBef>
              <a:spcAft>
                <a:spcPts val="300"/>
              </a:spcAft>
              <a:buNone/>
            </a:pPr>
            <a:r>
              <a:rPr lang="it-IT" sz="1500" b="1" dirty="0">
                <a:solidFill>
                  <a:schemeClr val="tx1"/>
                </a:solidFill>
              </a:rPr>
              <a:t>La Commissione d’esame è “sovrana” nel decidere i contenuti e le modalità di realizzazione della prova. Decide, conseguentemente, qual è la durata di ogni singola attività costitutiva dell’esame e cioè della prova pratica, del colloquio e, se nella situazione specifica è stata prevista, della prova scritta.</a:t>
            </a:r>
          </a:p>
        </p:txBody>
      </p:sp>
    </p:spTree>
    <p:extLst>
      <p:ext uri="{BB962C8B-B14F-4D97-AF65-F5344CB8AC3E}">
        <p14:creationId xmlns:p14="http://schemas.microsoft.com/office/powerpoint/2010/main" val="1368577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248018" y="787782"/>
            <a:ext cx="7326044" cy="461665"/>
          </a:xfrm>
          <a:prstGeom prst="rect">
            <a:avLst/>
          </a:prstGeom>
        </p:spPr>
        <p:txBody>
          <a:bodyPr wrap="none">
            <a:spAutoFit/>
          </a:bodyPr>
          <a:lstStyle/>
          <a:p>
            <a:r>
              <a:rPr lang="it-IT" sz="2400" b="1" noProof="1" smtClean="0"/>
              <a:t>La preparazione e la realizzazione dell’esame/8</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31</a:t>
            </a:fld>
            <a:endParaRPr lang="en-US" dirty="0"/>
          </a:p>
        </p:txBody>
      </p:sp>
      <p:sp>
        <p:nvSpPr>
          <p:cNvPr id="5" name="Segnaposto contenuto 2"/>
          <p:cNvSpPr>
            <a:spLocks noGrp="1"/>
          </p:cNvSpPr>
          <p:nvPr>
            <p:ph idx="1"/>
          </p:nvPr>
        </p:nvSpPr>
        <p:spPr>
          <a:xfrm>
            <a:off x="2081463" y="1775492"/>
            <a:ext cx="9041462" cy="4638955"/>
          </a:xfrm>
        </p:spPr>
        <p:txBody>
          <a:bodyPr>
            <a:noAutofit/>
          </a:bodyPr>
          <a:lstStyle/>
          <a:p>
            <a:pPr marL="0" indent="0" algn="just">
              <a:lnSpc>
                <a:spcPct val="100000"/>
              </a:lnSpc>
              <a:spcBef>
                <a:spcPts val="300"/>
              </a:spcBef>
              <a:spcAft>
                <a:spcPts val="300"/>
              </a:spcAft>
              <a:buNone/>
            </a:pPr>
            <a:r>
              <a:rPr lang="it-IT" sz="1500" b="1" dirty="0">
                <a:solidFill>
                  <a:schemeClr val="tx1"/>
                </a:solidFill>
              </a:rPr>
              <a:t>In sede d’esame, attraverso la prova pratica, il colloquio o, nel caso sia stata realizzata, la prova scritta, viene valutato il possesso, da parte della persona, “di capacità e conoscenze corrispondenti agli standard professionali di una Qualifica </a:t>
            </a:r>
            <a:r>
              <a:rPr lang="it-IT" sz="1500" b="1" dirty="0" smtClean="0">
                <a:solidFill>
                  <a:schemeClr val="tx1"/>
                </a:solidFill>
              </a:rPr>
              <a:t>regionale“. </a:t>
            </a:r>
          </a:p>
          <a:p>
            <a:pPr marL="0" indent="0" algn="just">
              <a:lnSpc>
                <a:spcPct val="100000"/>
              </a:lnSpc>
              <a:spcBef>
                <a:spcPts val="300"/>
              </a:spcBef>
              <a:spcAft>
                <a:spcPts val="300"/>
              </a:spcAft>
              <a:buNone/>
            </a:pPr>
            <a:endParaRPr lang="it-IT" sz="1500" b="1" dirty="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Nell’ambito </a:t>
            </a:r>
            <a:r>
              <a:rPr lang="it-IT" sz="1500" b="1" dirty="0">
                <a:solidFill>
                  <a:schemeClr val="tx1"/>
                </a:solidFill>
              </a:rPr>
              <a:t>dell’Istruzione e Formazione Professionale, l’esame è finalizzato a verificare, oltre alle capacità e alle conoscenze corrispondenti agli standard professionali delle qualifiche regionali, il possesso delle “competenze di base” previste dall’Accordo del 27/7/2011”.</a:t>
            </a: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L’esame </a:t>
            </a:r>
            <a:r>
              <a:rPr lang="it-IT" sz="1500" b="1" dirty="0">
                <a:solidFill>
                  <a:schemeClr val="tx1"/>
                </a:solidFill>
              </a:rPr>
              <a:t>è superato positivamente quando, in base agli esiti delle prove, è stato accertato il possesso delle competenze tecnico professionali, corrispondenti agli standard delle Qualifiche regionali, e delle competenze di base definite nell’Accordo nazionale.</a:t>
            </a:r>
          </a:p>
          <a:p>
            <a:pPr marL="0" indent="0" algn="just">
              <a:lnSpc>
                <a:spcPct val="100000"/>
              </a:lnSpc>
              <a:spcBef>
                <a:spcPts val="300"/>
              </a:spcBef>
              <a:spcAft>
                <a:spcPts val="300"/>
              </a:spcAft>
              <a:buNone/>
            </a:pPr>
            <a:endParaRPr lang="it-IT" sz="1500" b="1" noProof="1">
              <a:solidFill>
                <a:schemeClr val="tx1"/>
              </a:solidFill>
            </a:endParaRPr>
          </a:p>
        </p:txBody>
      </p:sp>
    </p:spTree>
    <p:extLst>
      <p:ext uri="{BB962C8B-B14F-4D97-AF65-F5344CB8AC3E}">
        <p14:creationId xmlns:p14="http://schemas.microsoft.com/office/powerpoint/2010/main" val="4974292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947768" y="787782"/>
            <a:ext cx="7326044" cy="461665"/>
          </a:xfrm>
          <a:prstGeom prst="rect">
            <a:avLst/>
          </a:prstGeom>
        </p:spPr>
        <p:txBody>
          <a:bodyPr wrap="none">
            <a:spAutoFit/>
          </a:bodyPr>
          <a:lstStyle/>
          <a:p>
            <a:r>
              <a:rPr lang="it-IT" sz="2400" b="1" noProof="1" smtClean="0"/>
              <a:t>La preparazione e la realizzazione dell’esame/9</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32</a:t>
            </a:fld>
            <a:endParaRPr lang="en-US" dirty="0"/>
          </a:p>
        </p:txBody>
      </p:sp>
      <p:sp>
        <p:nvSpPr>
          <p:cNvPr id="6" name="Segnaposto contenuto 2"/>
          <p:cNvSpPr>
            <a:spLocks noGrp="1"/>
          </p:cNvSpPr>
          <p:nvPr>
            <p:ph idx="1"/>
          </p:nvPr>
        </p:nvSpPr>
        <p:spPr>
          <a:xfrm>
            <a:off x="1711812" y="1966562"/>
            <a:ext cx="9629478" cy="4188578"/>
          </a:xfrm>
        </p:spPr>
        <p:txBody>
          <a:bodyPr>
            <a:noAutofit/>
          </a:bodyPr>
          <a:lstStyle/>
          <a:p>
            <a:pPr marL="0" indent="0" algn="just">
              <a:lnSpc>
                <a:spcPct val="100000"/>
              </a:lnSpc>
              <a:spcBef>
                <a:spcPts val="300"/>
              </a:spcBef>
              <a:spcAft>
                <a:spcPts val="300"/>
              </a:spcAft>
              <a:buNone/>
            </a:pPr>
            <a:r>
              <a:rPr lang="it-IT" sz="1500" b="1" dirty="0">
                <a:solidFill>
                  <a:schemeClr val="tx1"/>
                </a:solidFill>
              </a:rPr>
              <a:t>Nella realizzazione dell’esame nell’ambito del sistema </a:t>
            </a:r>
            <a:r>
              <a:rPr lang="it-IT" sz="1500" b="1" dirty="0" err="1">
                <a:solidFill>
                  <a:schemeClr val="tx1"/>
                </a:solidFill>
              </a:rPr>
              <a:t>IeFP</a:t>
            </a:r>
            <a:r>
              <a:rPr lang="it-IT" sz="1500" b="1" dirty="0">
                <a:solidFill>
                  <a:schemeClr val="tx1"/>
                </a:solidFill>
              </a:rPr>
              <a:t>, possono verificarsi situazione diverse</a:t>
            </a:r>
            <a:r>
              <a:rPr lang="it-IT" sz="1500" b="1" dirty="0" smtClean="0">
                <a:solidFill>
                  <a:schemeClr val="tx1"/>
                </a:solidFill>
              </a:rPr>
              <a:t>.</a:t>
            </a:r>
          </a:p>
          <a:p>
            <a:pPr marL="0" lvl="0" indent="0" algn="just">
              <a:lnSpc>
                <a:spcPct val="100000"/>
              </a:lnSpc>
              <a:spcBef>
                <a:spcPts val="300"/>
              </a:spcBef>
              <a:spcAft>
                <a:spcPts val="300"/>
              </a:spcAft>
              <a:buNone/>
            </a:pPr>
            <a:r>
              <a:rPr lang="it-IT" sz="1500" b="1" dirty="0" smtClean="0">
                <a:solidFill>
                  <a:schemeClr val="tx1"/>
                </a:solidFill>
              </a:rPr>
              <a:t>Può </a:t>
            </a:r>
            <a:r>
              <a:rPr lang="it-IT" sz="1500" b="1" dirty="0">
                <a:solidFill>
                  <a:schemeClr val="tx1"/>
                </a:solidFill>
              </a:rPr>
              <a:t>darsi il caso in cui l’allievo rende evidente il possesso di competenze relative ad 1-2-3 UC e quindi non relative all’intera </a:t>
            </a:r>
            <a:r>
              <a:rPr lang="it-IT" sz="1500" b="1" dirty="0" smtClean="0">
                <a:solidFill>
                  <a:schemeClr val="tx1"/>
                </a:solidFill>
              </a:rPr>
              <a:t>Qualifica. In </a:t>
            </a:r>
            <a:r>
              <a:rPr lang="it-IT" sz="1500" b="1" dirty="0">
                <a:solidFill>
                  <a:schemeClr val="tx1"/>
                </a:solidFill>
              </a:rPr>
              <a:t>questo caso, la persona, acquisisce il Certificato di competenze relativo alle competenze il cui possesso è stato valutato positivamente</a:t>
            </a:r>
            <a:r>
              <a:rPr lang="it-IT" sz="1500" b="1" dirty="0" smtClean="0">
                <a:solidFill>
                  <a:schemeClr val="tx1"/>
                </a:solidFill>
              </a:rPr>
              <a:t>.</a:t>
            </a:r>
            <a:endParaRPr lang="it-IT" sz="1500" b="1" dirty="0">
              <a:solidFill>
                <a:schemeClr val="tx1"/>
              </a:solidFill>
            </a:endParaRPr>
          </a:p>
          <a:p>
            <a:pPr marL="0" indent="0" algn="just">
              <a:lnSpc>
                <a:spcPct val="100000"/>
              </a:lnSpc>
              <a:spcBef>
                <a:spcPts val="300"/>
              </a:spcBef>
              <a:spcAft>
                <a:spcPts val="300"/>
              </a:spcAft>
              <a:buNone/>
            </a:pPr>
            <a:r>
              <a:rPr lang="it-IT" sz="1500" b="1" dirty="0">
                <a:solidFill>
                  <a:schemeClr val="tx1"/>
                </a:solidFill>
              </a:rPr>
              <a:t> </a:t>
            </a:r>
          </a:p>
          <a:p>
            <a:pPr marL="0" lvl="0" indent="0" algn="just">
              <a:lnSpc>
                <a:spcPct val="100000"/>
              </a:lnSpc>
              <a:spcBef>
                <a:spcPts val="300"/>
              </a:spcBef>
              <a:spcAft>
                <a:spcPts val="300"/>
              </a:spcAft>
              <a:buNone/>
            </a:pPr>
            <a:r>
              <a:rPr lang="it-IT" sz="1500" b="1" dirty="0">
                <a:solidFill>
                  <a:schemeClr val="tx1"/>
                </a:solidFill>
              </a:rPr>
              <a:t>Può darsi il caso in cui l’allievo dimostri il possesso delle competenze tecnico-professionali ma non delle competenze di </a:t>
            </a:r>
            <a:r>
              <a:rPr lang="it-IT" sz="1500" b="1" dirty="0" smtClean="0">
                <a:solidFill>
                  <a:schemeClr val="tx1"/>
                </a:solidFill>
              </a:rPr>
              <a:t>base. In </a:t>
            </a:r>
            <a:r>
              <a:rPr lang="it-IT" sz="1500" b="1" dirty="0">
                <a:solidFill>
                  <a:schemeClr val="tx1"/>
                </a:solidFill>
              </a:rPr>
              <a:t>questo caso acquisisce </a:t>
            </a:r>
            <a:r>
              <a:rPr lang="it-IT" sz="1500" b="1" dirty="0" smtClean="0">
                <a:solidFill>
                  <a:schemeClr val="tx1"/>
                </a:solidFill>
              </a:rPr>
              <a:t>un certificato di competenze relativo alle UC di cui ha dimostrato il possesso</a:t>
            </a:r>
          </a:p>
          <a:p>
            <a:pPr marL="0" indent="0" algn="just">
              <a:lnSpc>
                <a:spcPct val="100000"/>
              </a:lnSpc>
              <a:spcBef>
                <a:spcPts val="300"/>
              </a:spcBef>
              <a:spcAft>
                <a:spcPts val="300"/>
              </a:spcAft>
              <a:buNone/>
            </a:pPr>
            <a:r>
              <a:rPr lang="it-IT" sz="1500" b="1" dirty="0">
                <a:solidFill>
                  <a:schemeClr val="tx1"/>
                </a:solidFill>
              </a:rPr>
              <a:t> </a:t>
            </a:r>
          </a:p>
          <a:p>
            <a:pPr marL="0" indent="0" algn="just">
              <a:lnSpc>
                <a:spcPct val="100000"/>
              </a:lnSpc>
              <a:spcBef>
                <a:spcPts val="300"/>
              </a:spcBef>
              <a:spcAft>
                <a:spcPts val="300"/>
              </a:spcAft>
              <a:buNone/>
            </a:pPr>
            <a:r>
              <a:rPr lang="it-IT" sz="1500" b="1" dirty="0">
                <a:solidFill>
                  <a:schemeClr val="tx1"/>
                </a:solidFill>
              </a:rPr>
              <a:t>Può darsi </a:t>
            </a:r>
            <a:r>
              <a:rPr lang="it-IT" sz="1500" b="1" dirty="0" smtClean="0">
                <a:solidFill>
                  <a:schemeClr val="tx1"/>
                </a:solidFill>
              </a:rPr>
              <a:t>il caso in cui l’allievo dimostri il possesso delle competenze di base ma non di quelle tecnico- professionali. In questo caso acquisisce un certificato di competenze relativo alle competenze di base di cui ha dimostrato il possesso. </a:t>
            </a: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L’allievo </a:t>
            </a:r>
            <a:r>
              <a:rPr lang="it-IT" sz="1500" b="1" dirty="0">
                <a:solidFill>
                  <a:schemeClr val="tx1"/>
                </a:solidFill>
              </a:rPr>
              <a:t>che consegue una certificazione parziale rispetto alla Qualifica </a:t>
            </a:r>
            <a:r>
              <a:rPr lang="it-IT" sz="1500" b="1" dirty="0" err="1">
                <a:solidFill>
                  <a:schemeClr val="tx1"/>
                </a:solidFill>
              </a:rPr>
              <a:t>IeFP</a:t>
            </a:r>
            <a:r>
              <a:rPr lang="it-IT" sz="1500" b="1" dirty="0">
                <a:solidFill>
                  <a:schemeClr val="tx1"/>
                </a:solidFill>
              </a:rPr>
              <a:t>, potrà successivamente sostenere un esame di Qualifica secondo tempi e modi che saranno successivamente definiti.</a:t>
            </a:r>
          </a:p>
        </p:txBody>
      </p:sp>
    </p:spTree>
    <p:extLst>
      <p:ext uri="{BB962C8B-B14F-4D97-AF65-F5344CB8AC3E}">
        <p14:creationId xmlns:p14="http://schemas.microsoft.com/office/powerpoint/2010/main" val="32085440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947768" y="739511"/>
            <a:ext cx="7499169" cy="461665"/>
          </a:xfrm>
          <a:prstGeom prst="rect">
            <a:avLst/>
          </a:prstGeom>
        </p:spPr>
        <p:txBody>
          <a:bodyPr wrap="none">
            <a:spAutoFit/>
          </a:bodyPr>
          <a:lstStyle/>
          <a:p>
            <a:r>
              <a:rPr lang="it-IT" sz="2400" b="1" noProof="1" smtClean="0"/>
              <a:t>La preparazione e la realizzazione dell’esame/10</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33</a:t>
            </a:fld>
            <a:endParaRPr lang="en-US" dirty="0"/>
          </a:p>
        </p:txBody>
      </p:sp>
      <p:sp>
        <p:nvSpPr>
          <p:cNvPr id="5" name="Segnaposto contenuto 2"/>
          <p:cNvSpPr>
            <a:spLocks noGrp="1"/>
          </p:cNvSpPr>
          <p:nvPr>
            <p:ph idx="1"/>
          </p:nvPr>
        </p:nvSpPr>
        <p:spPr>
          <a:xfrm>
            <a:off x="1719618" y="1775493"/>
            <a:ext cx="9430603" cy="4215874"/>
          </a:xfrm>
        </p:spPr>
        <p:txBody>
          <a:bodyPr>
            <a:noAutofit/>
          </a:bodyPr>
          <a:lstStyle/>
          <a:p>
            <a:pPr marL="0" indent="0" algn="just">
              <a:lnSpc>
                <a:spcPct val="100000"/>
              </a:lnSpc>
              <a:spcBef>
                <a:spcPts val="300"/>
              </a:spcBef>
              <a:spcAft>
                <a:spcPts val="300"/>
              </a:spcAft>
              <a:buNone/>
            </a:pPr>
            <a:r>
              <a:rPr lang="it-IT" sz="1500" b="1" dirty="0">
                <a:solidFill>
                  <a:schemeClr val="tx1"/>
                </a:solidFill>
              </a:rPr>
              <a:t>Un aspetto da </a:t>
            </a:r>
            <a:r>
              <a:rPr lang="it-IT" sz="1500" b="1" dirty="0" smtClean="0">
                <a:solidFill>
                  <a:schemeClr val="tx1"/>
                </a:solidFill>
              </a:rPr>
              <a:t>considerare: la </a:t>
            </a:r>
            <a:r>
              <a:rPr lang="it-IT" sz="1500" b="1" dirty="0">
                <a:solidFill>
                  <a:schemeClr val="tx1"/>
                </a:solidFill>
              </a:rPr>
              <a:t>mancata partecipazione </a:t>
            </a:r>
            <a:r>
              <a:rPr lang="it-IT" sz="1500" b="1" dirty="0" smtClean="0">
                <a:solidFill>
                  <a:schemeClr val="tx1"/>
                </a:solidFill>
              </a:rPr>
              <a:t>all’esame da parte di un allievo.</a:t>
            </a:r>
            <a:endParaRPr lang="it-IT" sz="1500" b="1" dirty="0">
              <a:solidFill>
                <a:schemeClr val="tx1"/>
              </a:solidFill>
            </a:endParaRP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Si </a:t>
            </a:r>
            <a:r>
              <a:rPr lang="it-IT" sz="1500" b="1" dirty="0">
                <a:solidFill>
                  <a:schemeClr val="tx1"/>
                </a:solidFill>
              </a:rPr>
              <a:t>può verificare il caso di allievi che, impossibilitati da problemi di salute </a:t>
            </a:r>
            <a:r>
              <a:rPr lang="it-IT" sz="1500" b="1" dirty="0" smtClean="0">
                <a:solidFill>
                  <a:schemeClr val="tx1"/>
                </a:solidFill>
              </a:rPr>
              <a:t>(e </a:t>
            </a:r>
            <a:r>
              <a:rPr lang="it-IT" sz="1500" b="1" dirty="0">
                <a:solidFill>
                  <a:schemeClr val="tx1"/>
                </a:solidFill>
              </a:rPr>
              <a:t>in possesso di certificato </a:t>
            </a:r>
            <a:r>
              <a:rPr lang="it-IT" sz="1500" b="1" dirty="0" smtClean="0">
                <a:solidFill>
                  <a:schemeClr val="tx1"/>
                </a:solidFill>
              </a:rPr>
              <a:t>medico) o da problemi di altra natura (comunque documentati), </a:t>
            </a:r>
            <a:r>
              <a:rPr lang="it-IT" sz="1500" b="1" dirty="0">
                <a:solidFill>
                  <a:schemeClr val="tx1"/>
                </a:solidFill>
              </a:rPr>
              <a:t>non hanno potuto sostenere la prova d’esame</a:t>
            </a:r>
            <a:r>
              <a:rPr lang="it-IT" sz="1500" b="1" dirty="0" smtClean="0">
                <a:solidFill>
                  <a:schemeClr val="tx1"/>
                </a:solidFill>
              </a:rPr>
              <a:t>. </a:t>
            </a:r>
          </a:p>
          <a:p>
            <a:pPr marL="0" indent="0" algn="just">
              <a:lnSpc>
                <a:spcPct val="100000"/>
              </a:lnSpc>
              <a:spcBef>
                <a:spcPts val="300"/>
              </a:spcBef>
              <a:spcAft>
                <a:spcPts val="300"/>
              </a:spcAft>
              <a:buNone/>
            </a:pPr>
            <a:r>
              <a:rPr lang="it-IT" sz="1500" b="1" dirty="0" smtClean="0">
                <a:solidFill>
                  <a:schemeClr val="tx1"/>
                </a:solidFill>
              </a:rPr>
              <a:t>La </a:t>
            </a:r>
            <a:r>
              <a:rPr lang="it-IT" sz="1500" b="1" dirty="0">
                <a:solidFill>
                  <a:schemeClr val="tx1"/>
                </a:solidFill>
              </a:rPr>
              <a:t>Regione e l’Ufficio Scolastico Regionale, insieme ai soggetti del sistema formativo, monitoreranno questa prima edizione di esami di Qualifica e, in base al suo andamento e ai relativi esiti, individueranno modalità per consentire a questi allievi il recupero dell’opportunità di sostenere l’esame.</a:t>
            </a: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Tra </a:t>
            </a:r>
            <a:r>
              <a:rPr lang="it-IT" sz="1500" b="1" dirty="0">
                <a:solidFill>
                  <a:schemeClr val="tx1"/>
                </a:solidFill>
              </a:rPr>
              <a:t>le modalità possibili e consigliabili si trova l’organizzazione della partecipazione degli allievi a una sessione d’esame g</a:t>
            </a:r>
            <a:r>
              <a:rPr lang="it-IT" sz="1500" b="1" dirty="0" smtClean="0">
                <a:solidFill>
                  <a:schemeClr val="tx1"/>
                </a:solidFill>
              </a:rPr>
              <a:t>ià prevista entro la fine dell’anno scolastico-formativo in corso (commissioni già istituite).</a:t>
            </a:r>
          </a:p>
          <a:p>
            <a:pPr marL="0" indent="0" algn="just">
              <a:lnSpc>
                <a:spcPct val="100000"/>
              </a:lnSpc>
              <a:spcBef>
                <a:spcPts val="300"/>
              </a:spcBef>
              <a:spcAft>
                <a:spcPts val="300"/>
              </a:spcAft>
              <a:buNone/>
            </a:pPr>
            <a:r>
              <a:rPr lang="it-IT" sz="1500" b="1" dirty="0" smtClean="0">
                <a:solidFill>
                  <a:schemeClr val="tx1"/>
                </a:solidFill>
              </a:rPr>
              <a:t>E</a:t>
            </a:r>
            <a:r>
              <a:rPr lang="it-IT" sz="1500" b="1" dirty="0">
                <a:solidFill>
                  <a:schemeClr val="tx1"/>
                </a:solidFill>
              </a:rPr>
              <a:t>’ altresì possibile organizzare un’apposita sessione d’esame, di preferenza entro luglio e, comunque, al massimo entro l’avvio dell’anno scolastico-formativo. </a:t>
            </a:r>
            <a:endParaRPr lang="it-IT" sz="1500" b="1" dirty="0" smtClean="0">
              <a:solidFill>
                <a:schemeClr val="tx1"/>
              </a:solidFill>
            </a:endParaRPr>
          </a:p>
          <a:p>
            <a:pPr marL="0" indent="0" algn="just">
              <a:lnSpc>
                <a:spcPct val="100000"/>
              </a:lnSpc>
              <a:spcBef>
                <a:spcPts val="300"/>
              </a:spcBef>
              <a:spcAft>
                <a:spcPts val="300"/>
              </a:spcAft>
              <a:buNone/>
            </a:pPr>
            <a:r>
              <a:rPr lang="it-IT" sz="1500" b="1" dirty="0">
                <a:solidFill>
                  <a:schemeClr val="tx1"/>
                </a:solidFill>
              </a:rPr>
              <a:t>L</a:t>
            </a:r>
            <a:r>
              <a:rPr lang="it-IT" sz="1500" b="1" dirty="0" smtClean="0">
                <a:solidFill>
                  <a:schemeClr val="tx1"/>
                </a:solidFill>
              </a:rPr>
              <a:t>a </a:t>
            </a:r>
            <a:r>
              <a:rPr lang="it-IT" sz="1500" b="1" dirty="0">
                <a:solidFill>
                  <a:schemeClr val="tx1"/>
                </a:solidFill>
              </a:rPr>
              <a:t>R</a:t>
            </a:r>
            <a:r>
              <a:rPr lang="it-IT" sz="1500" b="1" dirty="0" smtClean="0">
                <a:solidFill>
                  <a:schemeClr val="tx1"/>
                </a:solidFill>
              </a:rPr>
              <a:t>egione, per questi casi, definirà le modalità organizzativo gestionali da adottare e fornirà il necessario supporto ai soggetti del sistema formativo.</a:t>
            </a:r>
            <a:endParaRPr lang="it-IT" sz="1500" b="1" noProof="1">
              <a:solidFill>
                <a:schemeClr val="tx1"/>
              </a:solidFill>
            </a:endParaRPr>
          </a:p>
        </p:txBody>
      </p:sp>
    </p:spTree>
    <p:extLst>
      <p:ext uri="{BB962C8B-B14F-4D97-AF65-F5344CB8AC3E}">
        <p14:creationId xmlns:p14="http://schemas.microsoft.com/office/powerpoint/2010/main" val="630784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316257" y="787782"/>
            <a:ext cx="6410729" cy="461665"/>
          </a:xfrm>
          <a:prstGeom prst="rect">
            <a:avLst/>
          </a:prstGeom>
        </p:spPr>
        <p:txBody>
          <a:bodyPr wrap="none">
            <a:spAutoFit/>
          </a:bodyPr>
          <a:lstStyle/>
          <a:p>
            <a:r>
              <a:rPr lang="it-IT" sz="2400" b="1" noProof="1"/>
              <a:t>G</a:t>
            </a:r>
            <a:r>
              <a:rPr lang="it-IT" sz="2400" b="1" noProof="1" smtClean="0"/>
              <a:t>li alunni con Bisogni Educativi Speciali/1</a:t>
            </a:r>
            <a:endParaRPr lang="it-IT" sz="2400"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34</a:t>
            </a:fld>
            <a:endParaRPr lang="en-US" dirty="0"/>
          </a:p>
        </p:txBody>
      </p:sp>
      <p:sp>
        <p:nvSpPr>
          <p:cNvPr id="5" name="Rettangolo 4"/>
          <p:cNvSpPr/>
          <p:nvPr/>
        </p:nvSpPr>
        <p:spPr>
          <a:xfrm>
            <a:off x="2316257" y="1850240"/>
            <a:ext cx="8915850" cy="3554819"/>
          </a:xfrm>
          <a:prstGeom prst="rect">
            <a:avLst/>
          </a:prstGeom>
        </p:spPr>
        <p:txBody>
          <a:bodyPr wrap="square">
            <a:spAutoFit/>
          </a:bodyPr>
          <a:lstStyle/>
          <a:p>
            <a:pPr>
              <a:spcBef>
                <a:spcPts val="600"/>
              </a:spcBef>
              <a:spcAft>
                <a:spcPts val="600"/>
              </a:spcAft>
            </a:pPr>
            <a:r>
              <a:rPr lang="it-IT" sz="1500" b="1" dirty="0"/>
              <a:t>G</a:t>
            </a:r>
            <a:r>
              <a:rPr lang="it-IT" sz="1500" b="1" dirty="0" smtClean="0"/>
              <a:t>li </a:t>
            </a:r>
            <a:r>
              <a:rPr lang="it-IT" sz="1500" b="1" dirty="0"/>
              <a:t>alunni con disabilità certificata (L104/92</a:t>
            </a:r>
            <a:r>
              <a:rPr lang="it-IT" sz="1500" b="1" dirty="0" smtClean="0"/>
              <a:t>)</a:t>
            </a:r>
          </a:p>
          <a:p>
            <a:pPr>
              <a:spcBef>
                <a:spcPts val="600"/>
              </a:spcBef>
              <a:spcAft>
                <a:spcPts val="600"/>
              </a:spcAft>
            </a:pPr>
            <a:endParaRPr lang="it-IT" sz="1500" b="1" dirty="0" smtClean="0"/>
          </a:p>
          <a:p>
            <a:pPr>
              <a:spcBef>
                <a:spcPts val="600"/>
              </a:spcBef>
              <a:spcAft>
                <a:spcPts val="600"/>
              </a:spcAft>
            </a:pPr>
            <a:r>
              <a:rPr lang="it-IT" sz="1500" b="1" dirty="0" smtClean="0"/>
              <a:t>Per </a:t>
            </a:r>
            <a:r>
              <a:rPr lang="it-IT" sz="1500" b="1" dirty="0"/>
              <a:t>gli alunni con disabilità certificata, il Dossier delle evidenze </a:t>
            </a:r>
            <a:r>
              <a:rPr lang="it-IT" sz="1500" b="1" dirty="0" smtClean="0"/>
              <a:t>può essere </a:t>
            </a:r>
            <a:r>
              <a:rPr lang="it-IT" sz="1500" b="1" dirty="0"/>
              <a:t>sostituito o </a:t>
            </a:r>
            <a:r>
              <a:rPr lang="it-IT" sz="1500" b="1" dirty="0" smtClean="0"/>
              <a:t>comunque deve essere integrato </a:t>
            </a:r>
            <a:r>
              <a:rPr lang="it-IT" sz="1500" b="1" dirty="0"/>
              <a:t>dal Piano Educativo Individuale (semplificato o differenziato) e da una relazione redatta dall’insegnante di sostegno. Sulla base di tali documenti l’EPV compila con modalità in deroga (rispetto sia ai requisiti di presenza che di competenza) il Documento di Valutazione delle evidenze sul </a:t>
            </a:r>
            <a:r>
              <a:rPr lang="it-IT" sz="1500" b="1" dirty="0" err="1"/>
              <a:t>Sifer</a:t>
            </a:r>
            <a:r>
              <a:rPr lang="it-IT" sz="1500" b="1" dirty="0" smtClean="0"/>
              <a:t>.</a:t>
            </a:r>
          </a:p>
          <a:p>
            <a:endParaRPr lang="it-IT" sz="1500" b="1" dirty="0"/>
          </a:p>
          <a:p>
            <a:pPr>
              <a:spcBef>
                <a:spcPts val="600"/>
              </a:spcBef>
              <a:spcAft>
                <a:spcPts val="600"/>
              </a:spcAft>
            </a:pPr>
            <a:r>
              <a:rPr lang="it-IT" sz="1500" b="1" dirty="0"/>
              <a:t>In sede di riunione preliminare la Commissione, con il supporto dell’insegnante di sostegno ed esaminati i documenti indicati – eventuale Dossier delle </a:t>
            </a:r>
            <a:r>
              <a:rPr lang="it-IT" sz="1500" b="1" dirty="0" smtClean="0"/>
              <a:t>evidenze (se è stato possibile predisporlo), </a:t>
            </a:r>
            <a:r>
              <a:rPr lang="it-IT" sz="1500" b="1" dirty="0"/>
              <a:t>PEI, relazione dell’insegnante di sostegno, definisce gli obiettivi e le modalità di accertamento più appropriate per l’alunno, privilegiando la più ampia integrazione possibile con il gruppo classe.</a:t>
            </a:r>
          </a:p>
        </p:txBody>
      </p:sp>
    </p:spTree>
    <p:extLst>
      <p:ext uri="{BB962C8B-B14F-4D97-AF65-F5344CB8AC3E}">
        <p14:creationId xmlns:p14="http://schemas.microsoft.com/office/powerpoint/2010/main" val="23027463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57F1E4F-1CFF-5643-939E-217C01CDF565}" type="slidenum">
              <a:rPr lang="en-US" smtClean="0"/>
              <a:pPr/>
              <a:t>35</a:t>
            </a:fld>
            <a:endParaRPr lang="en-US" dirty="0"/>
          </a:p>
        </p:txBody>
      </p:sp>
      <p:sp>
        <p:nvSpPr>
          <p:cNvPr id="5" name="Rettangolo 4"/>
          <p:cNvSpPr/>
          <p:nvPr/>
        </p:nvSpPr>
        <p:spPr>
          <a:xfrm>
            <a:off x="2183492" y="1549418"/>
            <a:ext cx="9048615" cy="5132559"/>
          </a:xfrm>
          <a:prstGeom prst="rect">
            <a:avLst/>
          </a:prstGeom>
        </p:spPr>
        <p:txBody>
          <a:bodyPr wrap="square">
            <a:spAutoFit/>
          </a:bodyPr>
          <a:lstStyle/>
          <a:p>
            <a:pPr marL="47625" algn="just">
              <a:lnSpc>
                <a:spcPct val="107000"/>
              </a:lnSpc>
              <a:spcAft>
                <a:spcPts val="800"/>
              </a:spcAft>
            </a:pPr>
            <a:r>
              <a:rPr lang="it-IT" sz="1600" b="1" dirty="0">
                <a:latin typeface="Century Gothic" panose="020B0502020202020204" pitchFamily="34" charset="0"/>
                <a:ea typeface="Calibri" panose="020F0502020204030204" pitchFamily="34" charset="0"/>
                <a:cs typeface="Times New Roman" panose="02020603050405020304" pitchFamily="18" charset="0"/>
              </a:rPr>
              <a:t>L’alunno con </a:t>
            </a:r>
            <a:r>
              <a:rPr lang="it-IT" sz="1600" b="1" u="sng" dirty="0">
                <a:latin typeface="Century Gothic" panose="020B0502020202020204" pitchFamily="34" charset="0"/>
                <a:ea typeface="Calibri" panose="020F0502020204030204" pitchFamily="34" charset="0"/>
                <a:cs typeface="Times New Roman" panose="02020603050405020304" pitchFamily="18" charset="0"/>
              </a:rPr>
              <a:t>PEI semplificato</a:t>
            </a:r>
            <a:r>
              <a:rPr lang="it-IT" sz="1600" b="1" dirty="0">
                <a:latin typeface="Century Gothic" panose="020B0502020202020204" pitchFamily="34" charset="0"/>
                <a:ea typeface="Calibri" panose="020F0502020204030204" pitchFamily="34" charset="0"/>
                <a:cs typeface="Times New Roman" panose="02020603050405020304" pitchFamily="18" charset="0"/>
              </a:rPr>
              <a:t> può essere ammesso, sulla base della valutazione della Commissione:</a:t>
            </a:r>
          </a:p>
          <a:p>
            <a:pPr marL="46990" algn="just">
              <a:lnSpc>
                <a:spcPct val="107000"/>
              </a:lnSpc>
              <a:spcBef>
                <a:spcPts val="600"/>
              </a:spcBef>
              <a:spcAft>
                <a:spcPts val="800"/>
              </a:spcAft>
            </a:pPr>
            <a:r>
              <a:rPr lang="it-IT" sz="1600" b="1" dirty="0">
                <a:latin typeface="Century Gothic" panose="020B0502020202020204" pitchFamily="34" charset="0"/>
                <a:ea typeface="Calibri" panose="020F0502020204030204" pitchFamily="34" charset="0"/>
                <a:cs typeface="Times New Roman" panose="02020603050405020304" pitchFamily="18" charset="0"/>
              </a:rPr>
              <a:t>- ad </a:t>
            </a:r>
            <a:r>
              <a:rPr lang="it-IT" sz="1600" b="1" i="1" dirty="0">
                <a:latin typeface="Century Gothic" panose="020B0502020202020204" pitchFamily="34" charset="0"/>
                <a:ea typeface="Calibri" panose="020F0502020204030204" pitchFamily="34" charset="0"/>
                <a:cs typeface="Times New Roman" panose="02020603050405020304" pitchFamily="18" charset="0"/>
              </a:rPr>
              <a:t>Accertamento tramite esame </a:t>
            </a:r>
            <a:r>
              <a:rPr lang="it-IT" sz="1600" b="1" dirty="0">
                <a:latin typeface="Century Gothic" panose="020B0502020202020204" pitchFamily="34" charset="0"/>
                <a:ea typeface="Calibri" panose="020F0502020204030204" pitchFamily="34" charset="0"/>
                <a:cs typeface="Times New Roman" panose="02020603050405020304" pitchFamily="18" charset="0"/>
              </a:rPr>
              <a:t>finalizzato al rilascio di una qualifica: in questo caso svolgerà le prove d’esame previste per gli altri candidati. La Commissione potrà prevedere, se coerenti con il PEI, misure e strumenti dispensativi e compensativi. Durante lo svolgimento delle prove l’alunno sarà affiancato dall’insegnante di sostegno;</a:t>
            </a:r>
          </a:p>
          <a:p>
            <a:pPr marL="46990" algn="just">
              <a:lnSpc>
                <a:spcPct val="107000"/>
              </a:lnSpc>
              <a:spcBef>
                <a:spcPts val="300"/>
              </a:spcBef>
              <a:spcAft>
                <a:spcPts val="800"/>
              </a:spcAft>
            </a:pPr>
            <a:r>
              <a:rPr lang="it-IT" sz="1600" b="1" dirty="0">
                <a:latin typeface="Century Gothic" panose="020B0502020202020204" pitchFamily="34" charset="0"/>
                <a:ea typeface="Calibri" panose="020F0502020204030204" pitchFamily="34" charset="0"/>
                <a:cs typeface="Times New Roman" panose="02020603050405020304" pitchFamily="18" charset="0"/>
              </a:rPr>
              <a:t>- ad </a:t>
            </a:r>
            <a:r>
              <a:rPr lang="it-IT" sz="1600" b="1" i="1" dirty="0">
                <a:latin typeface="Century Gothic" panose="020B0502020202020204" pitchFamily="34" charset="0"/>
                <a:ea typeface="Calibri" panose="020F0502020204030204" pitchFamily="34" charset="0"/>
                <a:cs typeface="Times New Roman" panose="02020603050405020304" pitchFamily="18" charset="0"/>
              </a:rPr>
              <a:t>Accertamento tramite colloquio valutativo</a:t>
            </a:r>
            <a:r>
              <a:rPr lang="it-IT" sz="1600" b="1" dirty="0">
                <a:latin typeface="Century Gothic" panose="020B0502020202020204" pitchFamily="34" charset="0"/>
                <a:ea typeface="Calibri" panose="020F0502020204030204" pitchFamily="34" charset="0"/>
                <a:cs typeface="Times New Roman" panose="02020603050405020304" pitchFamily="18" charset="0"/>
              </a:rPr>
              <a:t>: in questo caso svolgerà il colloquio valutativo con le modalità previste per gli altri candidati. La Commissione potrà prevedere, se coerenti con il PEI, misure e strumenti dispensativi e compensativi. Durante lo svolgimento del colloquio l’alunno sarà affiancato dall’insegnante di sostegno;</a:t>
            </a:r>
          </a:p>
          <a:p>
            <a:pPr marL="46990" algn="just">
              <a:lnSpc>
                <a:spcPct val="107000"/>
              </a:lnSpc>
              <a:spcAft>
                <a:spcPts val="800"/>
              </a:spcAft>
            </a:pPr>
            <a:r>
              <a:rPr lang="it-IT" sz="1600" b="1" dirty="0">
                <a:latin typeface="Century Gothic" panose="020B0502020202020204" pitchFamily="34" charset="0"/>
                <a:ea typeface="Calibri" panose="020F0502020204030204" pitchFamily="34" charset="0"/>
                <a:cs typeface="Times New Roman" panose="02020603050405020304" pitchFamily="18" charset="0"/>
              </a:rPr>
              <a:t>All’alunno saranno rilasciati gli attestati previsti in relazione agli esiti degli accertamenti realizzati.</a:t>
            </a:r>
          </a:p>
          <a:p>
            <a:pPr marL="46990" algn="just">
              <a:lnSpc>
                <a:spcPct val="107000"/>
              </a:lnSpc>
              <a:spcBef>
                <a:spcPts val="1800"/>
              </a:spcBef>
              <a:spcAft>
                <a:spcPts val="800"/>
              </a:spcAft>
            </a:pPr>
            <a:r>
              <a:rPr lang="it-IT" sz="1600" b="1" dirty="0">
                <a:latin typeface="Century Gothic" panose="020B0502020202020204" pitchFamily="34" charset="0"/>
                <a:ea typeface="Calibri" panose="020F0502020204030204" pitchFamily="34" charset="0"/>
                <a:cs typeface="Times New Roman" panose="02020603050405020304" pitchFamily="18" charset="0"/>
              </a:rPr>
              <a:t>- ad un </a:t>
            </a:r>
            <a:r>
              <a:rPr lang="it-IT" sz="1600" b="1" i="1" dirty="0">
                <a:latin typeface="Century Gothic" panose="020B0502020202020204" pitchFamily="34" charset="0"/>
                <a:ea typeface="Calibri" panose="020F0502020204030204" pitchFamily="34" charset="0"/>
                <a:cs typeface="Times New Roman" panose="02020603050405020304" pitchFamily="18" charset="0"/>
              </a:rPr>
              <a:t>accertamento</a:t>
            </a:r>
            <a:r>
              <a:rPr lang="it-IT" sz="1600" b="1" dirty="0">
                <a:latin typeface="Century Gothic" panose="020B0502020202020204" pitchFamily="34" charset="0"/>
                <a:ea typeface="Calibri" panose="020F0502020204030204" pitchFamily="34" charset="0"/>
                <a:cs typeface="Times New Roman" panose="02020603050405020304" pitchFamily="18" charset="0"/>
              </a:rPr>
              <a:t>, realizzato con modalità </a:t>
            </a:r>
            <a:r>
              <a:rPr lang="it-IT" sz="1600" b="1" i="1" dirty="0">
                <a:latin typeface="Century Gothic" panose="020B0502020202020204" pitchFamily="34" charset="0"/>
                <a:ea typeface="Calibri" panose="020F0502020204030204" pitchFamily="34" charset="0"/>
                <a:cs typeface="Times New Roman" panose="02020603050405020304" pitchFamily="18" charset="0"/>
              </a:rPr>
              <a:t>personalizzate</a:t>
            </a:r>
            <a:r>
              <a:rPr lang="it-IT" sz="1600" b="1" dirty="0">
                <a:latin typeface="Century Gothic" panose="020B0502020202020204" pitchFamily="34" charset="0"/>
                <a:ea typeface="Calibri" panose="020F0502020204030204" pitchFamily="34" charset="0"/>
                <a:cs typeface="Times New Roman" panose="02020603050405020304" pitchFamily="18" charset="0"/>
              </a:rPr>
              <a:t>, in analogia a quanto previsto per gli alunni con PEI differenziato (di seguito riportate).</a:t>
            </a:r>
          </a:p>
          <a:p>
            <a:r>
              <a:rPr lang="it-IT" sz="1600" b="1" dirty="0">
                <a:latin typeface="Century Gothic" panose="020B0502020202020204" pitchFamily="34" charset="0"/>
                <a:ea typeface="Calibri" panose="020F0502020204030204" pitchFamily="34" charset="0"/>
                <a:cs typeface="Times New Roman" panose="02020603050405020304" pitchFamily="18" charset="0"/>
              </a:rPr>
              <a:t>In questo caso in relazione agli esiti dell’accertamento realizzato potrà essere rilasciata una Scheda Capacità e Conoscenze</a:t>
            </a:r>
            <a:endParaRPr lang="it-IT" sz="1600" b="1" dirty="0">
              <a:latin typeface="Century Gothic" panose="020B0502020202020204" pitchFamily="34" charset="0"/>
            </a:endParaRPr>
          </a:p>
        </p:txBody>
      </p:sp>
      <p:sp>
        <p:nvSpPr>
          <p:cNvPr id="6" name="Rettangolo 5"/>
          <p:cNvSpPr/>
          <p:nvPr/>
        </p:nvSpPr>
        <p:spPr>
          <a:xfrm>
            <a:off x="2302609" y="787782"/>
            <a:ext cx="6410729" cy="461665"/>
          </a:xfrm>
          <a:prstGeom prst="rect">
            <a:avLst/>
          </a:prstGeom>
        </p:spPr>
        <p:txBody>
          <a:bodyPr wrap="none">
            <a:spAutoFit/>
          </a:bodyPr>
          <a:lstStyle/>
          <a:p>
            <a:r>
              <a:rPr lang="it-IT" sz="2400" b="1" noProof="1"/>
              <a:t>G</a:t>
            </a:r>
            <a:r>
              <a:rPr lang="it-IT" sz="2400" b="1" noProof="1" smtClean="0"/>
              <a:t>li alunni con Bisogni Educativi Speciali/2</a:t>
            </a:r>
            <a:endParaRPr lang="it-IT" sz="2400" dirty="0"/>
          </a:p>
        </p:txBody>
      </p:sp>
    </p:spTree>
    <p:extLst>
      <p:ext uri="{BB962C8B-B14F-4D97-AF65-F5344CB8AC3E}">
        <p14:creationId xmlns:p14="http://schemas.microsoft.com/office/powerpoint/2010/main" val="13240798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D57F1E4F-1CFF-5643-939E-217C01CDF565}" type="slidenum">
              <a:rPr lang="en-US" smtClean="0"/>
              <a:pPr/>
              <a:t>36</a:t>
            </a:fld>
            <a:endParaRPr lang="en-US" dirty="0"/>
          </a:p>
        </p:txBody>
      </p:sp>
      <p:sp>
        <p:nvSpPr>
          <p:cNvPr id="6" name="Rettangolo 5"/>
          <p:cNvSpPr/>
          <p:nvPr/>
        </p:nvSpPr>
        <p:spPr>
          <a:xfrm>
            <a:off x="2589212" y="777860"/>
            <a:ext cx="6410729" cy="461665"/>
          </a:xfrm>
          <a:prstGeom prst="rect">
            <a:avLst/>
          </a:prstGeom>
        </p:spPr>
        <p:txBody>
          <a:bodyPr wrap="none">
            <a:spAutoFit/>
          </a:bodyPr>
          <a:lstStyle/>
          <a:p>
            <a:r>
              <a:rPr lang="it-IT" sz="2400" b="1" noProof="1"/>
              <a:t>G</a:t>
            </a:r>
            <a:r>
              <a:rPr lang="it-IT" sz="2400" b="1" noProof="1" smtClean="0"/>
              <a:t>li alunni con Bisogni Educativi Speciali/3</a:t>
            </a:r>
            <a:endParaRPr lang="it-IT" sz="2400" dirty="0"/>
          </a:p>
        </p:txBody>
      </p:sp>
      <p:sp>
        <p:nvSpPr>
          <p:cNvPr id="7" name="Rettangolo 6"/>
          <p:cNvSpPr/>
          <p:nvPr/>
        </p:nvSpPr>
        <p:spPr>
          <a:xfrm>
            <a:off x="1579276" y="1702988"/>
            <a:ext cx="9693776" cy="4605107"/>
          </a:xfrm>
          <a:prstGeom prst="rect">
            <a:avLst/>
          </a:prstGeom>
        </p:spPr>
        <p:txBody>
          <a:bodyPr wrap="square">
            <a:spAutoFit/>
          </a:bodyPr>
          <a:lstStyle/>
          <a:p>
            <a:pPr marL="47625" algn="just">
              <a:lnSpc>
                <a:spcPct val="107000"/>
              </a:lnSpc>
              <a:spcAft>
                <a:spcPts val="800"/>
              </a:spcAft>
            </a:pPr>
            <a:r>
              <a:rPr lang="it-IT" sz="1500" b="1" dirty="0">
                <a:latin typeface="Century Gothic" panose="020B0502020202020204" pitchFamily="34" charset="0"/>
                <a:ea typeface="Calibri" panose="020F0502020204030204" pitchFamily="34" charset="0"/>
                <a:cs typeface="Times New Roman" panose="02020603050405020304" pitchFamily="18" charset="0"/>
              </a:rPr>
              <a:t>L’alunno con </a:t>
            </a:r>
            <a:r>
              <a:rPr lang="it-IT" sz="1500" b="1" u="sng" dirty="0">
                <a:latin typeface="Century Gothic" panose="020B0502020202020204" pitchFamily="34" charset="0"/>
                <a:ea typeface="Calibri" panose="020F0502020204030204" pitchFamily="34" charset="0"/>
                <a:cs typeface="Times New Roman" panose="02020603050405020304" pitchFamily="18" charset="0"/>
              </a:rPr>
              <a:t>PEI differenziato</a:t>
            </a:r>
            <a:r>
              <a:rPr lang="it-IT" sz="1500" b="1" dirty="0">
                <a:latin typeface="Century Gothic" panose="020B0502020202020204" pitchFamily="34" charset="0"/>
                <a:ea typeface="Calibri" panose="020F0502020204030204" pitchFamily="34" charset="0"/>
                <a:cs typeface="Times New Roman" panose="02020603050405020304" pitchFamily="18" charset="0"/>
              </a:rPr>
              <a:t> può essere ammesso, sulla base della valutazione della </a:t>
            </a:r>
            <a:r>
              <a:rPr lang="it-IT" sz="1500" b="1" dirty="0" smtClean="0">
                <a:latin typeface="Century Gothic" panose="020B0502020202020204" pitchFamily="34" charset="0"/>
                <a:ea typeface="Calibri" panose="020F0502020204030204" pitchFamily="34" charset="0"/>
                <a:cs typeface="Times New Roman" panose="02020603050405020304" pitchFamily="18" charset="0"/>
              </a:rPr>
              <a:t>Commissione, </a:t>
            </a:r>
            <a:r>
              <a:rPr lang="it-IT" sz="1500" b="1" dirty="0">
                <a:latin typeface="Century Gothic" panose="020B0502020202020204" pitchFamily="34" charset="0"/>
                <a:ea typeface="Calibri" panose="020F0502020204030204" pitchFamily="34" charset="0"/>
                <a:cs typeface="Times New Roman" panose="02020603050405020304" pitchFamily="18" charset="0"/>
              </a:rPr>
              <a:t>ad un </a:t>
            </a:r>
            <a:r>
              <a:rPr lang="it-IT" sz="1500" b="1" dirty="0" smtClean="0">
                <a:latin typeface="Century Gothic" panose="020B0502020202020204" pitchFamily="34" charset="0"/>
                <a:ea typeface="Calibri" panose="020F0502020204030204" pitchFamily="34" charset="0"/>
                <a:cs typeface="Times New Roman" panose="02020603050405020304" pitchFamily="18" charset="0"/>
              </a:rPr>
              <a:t>accertamento </a:t>
            </a:r>
            <a:r>
              <a:rPr lang="it-IT" sz="1500" b="1" dirty="0">
                <a:latin typeface="Century Gothic" panose="020B0502020202020204" pitchFamily="34" charset="0"/>
                <a:ea typeface="Calibri" panose="020F0502020204030204" pitchFamily="34" charset="0"/>
                <a:cs typeface="Times New Roman" panose="02020603050405020304" pitchFamily="18" charset="0"/>
              </a:rPr>
              <a:t>finalizzato al rilascio di una certificazione di </a:t>
            </a:r>
            <a:r>
              <a:rPr lang="it-IT" sz="1500" b="1" dirty="0" smtClean="0">
                <a:latin typeface="Century Gothic" panose="020B0502020202020204" pitchFamily="34" charset="0"/>
                <a:ea typeface="Calibri" panose="020F0502020204030204" pitchFamily="34" charset="0"/>
                <a:cs typeface="Times New Roman" panose="02020603050405020304" pitchFamily="18" charset="0"/>
              </a:rPr>
              <a:t>competenza, </a:t>
            </a:r>
            <a:r>
              <a:rPr lang="it-IT" sz="1500" b="1" dirty="0">
                <a:latin typeface="Century Gothic" panose="020B0502020202020204" pitchFamily="34" charset="0"/>
                <a:ea typeface="Calibri" panose="020F0502020204030204" pitchFamily="34" charset="0"/>
                <a:cs typeface="Times New Roman" panose="02020603050405020304" pitchFamily="18" charset="0"/>
              </a:rPr>
              <a:t>che potrà essere realizzato attraverso le modalità ritenute più appropriate. Ad </a:t>
            </a:r>
            <a:r>
              <a:rPr lang="it-IT" sz="1500" b="1" dirty="0" smtClean="0">
                <a:latin typeface="Century Gothic" panose="020B0502020202020204" pitchFamily="34" charset="0"/>
                <a:ea typeface="Calibri" panose="020F0502020204030204" pitchFamily="34" charset="0"/>
                <a:cs typeface="Times New Roman" panose="02020603050405020304" pitchFamily="18" charset="0"/>
              </a:rPr>
              <a:t>esempio, si potranno prevedere:</a:t>
            </a:r>
            <a:endParaRPr lang="it-IT" sz="1500" b="1" dirty="0">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SzPts val="1200"/>
              <a:buFont typeface="Wingdings" panose="05000000000000000000" pitchFamily="2" charset="2"/>
              <a:buChar char=""/>
            </a:pPr>
            <a:r>
              <a:rPr lang="it-IT" sz="1500" b="1" dirty="0">
                <a:latin typeface="Century Gothic" panose="020B0502020202020204" pitchFamily="34" charset="0"/>
                <a:ea typeface="Calibri" panose="020F0502020204030204" pitchFamily="34" charset="0"/>
                <a:cs typeface="Times New Roman" panose="02020603050405020304" pitchFamily="18" charset="0"/>
              </a:rPr>
              <a:t>colloquio valutativo: può essere prevista la realizzazione del colloquio secondo le modalità previste per gli altri oppure di un colloquio focalizzato su oggetti e realizzato con modalità specificamente individuati;</a:t>
            </a:r>
          </a:p>
          <a:p>
            <a:pPr marL="342900" lvl="0" indent="-342900" algn="just">
              <a:lnSpc>
                <a:spcPct val="107000"/>
              </a:lnSpc>
              <a:spcAft>
                <a:spcPts val="0"/>
              </a:spcAft>
              <a:buSzPts val="1200"/>
              <a:buFont typeface="Wingdings" panose="05000000000000000000" pitchFamily="2" charset="2"/>
              <a:buChar char=""/>
            </a:pPr>
            <a:r>
              <a:rPr lang="it-IT" sz="1500" b="1" dirty="0">
                <a:latin typeface="Century Gothic" panose="020B0502020202020204" pitchFamily="34" charset="0"/>
                <a:ea typeface="Calibri" panose="020F0502020204030204" pitchFamily="34" charset="0"/>
                <a:cs typeface="Times New Roman" panose="02020603050405020304" pitchFamily="18" charset="0"/>
              </a:rPr>
              <a:t>prova pratica: può essere prevista la partecipazione, in tutto o in parte, alla stessa prova prevista per gli altri alunni o la somministrazione di una prova dedicata, progettata ad hoc; </a:t>
            </a:r>
          </a:p>
          <a:p>
            <a:pPr marL="342900" lvl="0" indent="-342900" algn="just">
              <a:lnSpc>
                <a:spcPct val="107000"/>
              </a:lnSpc>
              <a:spcAft>
                <a:spcPts val="0"/>
              </a:spcAft>
              <a:buSzPts val="1200"/>
              <a:buFont typeface="Wingdings" panose="05000000000000000000" pitchFamily="2" charset="2"/>
              <a:buChar char=""/>
            </a:pPr>
            <a:r>
              <a:rPr lang="it-IT" sz="1500" b="1" dirty="0">
                <a:latin typeface="Century Gothic" panose="020B0502020202020204" pitchFamily="34" charset="0"/>
                <a:ea typeface="Calibri" panose="020F0502020204030204" pitchFamily="34" charset="0"/>
                <a:cs typeface="Times New Roman" panose="02020603050405020304" pitchFamily="18" charset="0"/>
              </a:rPr>
              <a:t>colloquio (integrazione/compensazione della prova pratica): può essere </a:t>
            </a:r>
            <a:r>
              <a:rPr lang="it-IT" sz="1500" b="1" dirty="0" smtClean="0">
                <a:latin typeface="Century Gothic" panose="020B0502020202020204" pitchFamily="34" charset="0"/>
                <a:ea typeface="Calibri" panose="020F0502020204030204" pitchFamily="34" charset="0"/>
                <a:cs typeface="Times New Roman" panose="02020603050405020304" pitchFamily="18" charset="0"/>
              </a:rPr>
              <a:t>realizzato secondo </a:t>
            </a:r>
            <a:r>
              <a:rPr lang="it-IT" sz="1500" b="1" dirty="0">
                <a:latin typeface="Century Gothic" panose="020B0502020202020204" pitchFamily="34" charset="0"/>
                <a:ea typeface="Calibri" panose="020F0502020204030204" pitchFamily="34" charset="0"/>
                <a:cs typeface="Times New Roman" panose="02020603050405020304" pitchFamily="18" charset="0"/>
              </a:rPr>
              <a:t>le modalità previste per gli altri oppure di un colloquio focalizzato su oggetti e realizzato con modalità specificamente individuati;</a:t>
            </a:r>
          </a:p>
          <a:p>
            <a:pPr marL="342900" lvl="0" indent="-342900" algn="just">
              <a:lnSpc>
                <a:spcPct val="107000"/>
              </a:lnSpc>
              <a:spcAft>
                <a:spcPts val="800"/>
              </a:spcAft>
              <a:buSzPts val="1200"/>
              <a:buFont typeface="Wingdings" panose="05000000000000000000" pitchFamily="2" charset="2"/>
              <a:buChar char=""/>
            </a:pPr>
            <a:r>
              <a:rPr lang="it-IT" sz="1500" b="1" dirty="0">
                <a:latin typeface="Century Gothic" panose="020B0502020202020204" pitchFamily="34" charset="0"/>
                <a:ea typeface="Calibri" panose="020F0502020204030204" pitchFamily="34" charset="0"/>
                <a:cs typeface="Times New Roman" panose="02020603050405020304" pitchFamily="18" charset="0"/>
              </a:rPr>
              <a:t>(eventuale) prova scritta: può essere prevista la realizzazione, in tutto o in parte, alla stessa prova prevista per gli altri alunni o la somministrazione di una prova dedicata, progettata ad hoc.</a:t>
            </a:r>
          </a:p>
          <a:p>
            <a:pPr algn="just">
              <a:lnSpc>
                <a:spcPct val="107000"/>
              </a:lnSpc>
              <a:spcBef>
                <a:spcPts val="300"/>
              </a:spcBef>
              <a:spcAft>
                <a:spcPts val="800"/>
              </a:spcAft>
            </a:pPr>
            <a:r>
              <a:rPr lang="it-IT" sz="1500" b="1" dirty="0">
                <a:latin typeface="Century Gothic" panose="020B0502020202020204" pitchFamily="34" charset="0"/>
                <a:ea typeface="Calibri" panose="020F0502020204030204" pitchFamily="34" charset="0"/>
                <a:cs typeface="Times New Roman" panose="02020603050405020304" pitchFamily="18" charset="0"/>
              </a:rPr>
              <a:t>Durante lo svolgimento delle prove e/o dei colloqui l’alunno sarà affiancato </a:t>
            </a:r>
            <a:r>
              <a:rPr lang="it-IT" sz="1500" b="1" dirty="0" smtClean="0">
                <a:latin typeface="Century Gothic" panose="020B0502020202020204" pitchFamily="34" charset="0"/>
                <a:ea typeface="Calibri" panose="020F0502020204030204" pitchFamily="34" charset="0"/>
                <a:cs typeface="Times New Roman" panose="02020603050405020304" pitchFamily="18" charset="0"/>
              </a:rPr>
              <a:t>dall’insegnante </a:t>
            </a:r>
            <a:r>
              <a:rPr lang="it-IT" sz="1500" b="1" dirty="0">
                <a:latin typeface="Century Gothic" panose="020B0502020202020204" pitchFamily="34" charset="0"/>
                <a:ea typeface="Calibri" panose="020F0502020204030204" pitchFamily="34" charset="0"/>
                <a:cs typeface="Times New Roman" panose="02020603050405020304" pitchFamily="18" charset="0"/>
              </a:rPr>
              <a:t>di </a:t>
            </a:r>
            <a:r>
              <a:rPr lang="it-IT" sz="1500" b="1" dirty="0" smtClean="0">
                <a:latin typeface="Century Gothic" panose="020B0502020202020204" pitchFamily="34" charset="0"/>
                <a:ea typeface="Calibri" panose="020F0502020204030204" pitchFamily="34" charset="0"/>
                <a:cs typeface="Times New Roman" panose="02020603050405020304" pitchFamily="18" charset="0"/>
              </a:rPr>
              <a:t>sostegno</a:t>
            </a:r>
            <a:r>
              <a:rPr lang="it-IT" sz="1500" b="1" dirty="0">
                <a:latin typeface="Century Gothic" panose="020B0502020202020204" pitchFamily="34" charset="0"/>
                <a:ea typeface="Calibri" panose="020F0502020204030204" pitchFamily="34" charset="0"/>
                <a:cs typeface="Times New Roman" panose="02020603050405020304" pitchFamily="18" charset="0"/>
              </a:rPr>
              <a:t>.</a:t>
            </a:r>
          </a:p>
          <a:p>
            <a:r>
              <a:rPr lang="it-IT" sz="1500" b="1" dirty="0">
                <a:latin typeface="Century Gothic" panose="020B0502020202020204" pitchFamily="34" charset="0"/>
                <a:ea typeface="Calibri" panose="020F0502020204030204" pitchFamily="34" charset="0"/>
                <a:cs typeface="Times New Roman" panose="02020603050405020304" pitchFamily="18" charset="0"/>
              </a:rPr>
              <a:t>In relazione agli esiti dell’accertamento realizzato potrà essere rilasciato un Certificato di Competenze e/o una Scheda Capacità e Conoscenze.</a:t>
            </a:r>
            <a:endParaRPr lang="it-IT" sz="1500" b="1" dirty="0">
              <a:latin typeface="Century Gothic" panose="020B0502020202020204" pitchFamily="34" charset="0"/>
            </a:endParaRPr>
          </a:p>
        </p:txBody>
      </p:sp>
    </p:spTree>
    <p:extLst>
      <p:ext uri="{BB962C8B-B14F-4D97-AF65-F5344CB8AC3E}">
        <p14:creationId xmlns:p14="http://schemas.microsoft.com/office/powerpoint/2010/main" val="5444423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D57F1E4F-1CFF-5643-939E-217C01CDF565}" type="slidenum">
              <a:rPr lang="en-US" smtClean="0"/>
              <a:pPr/>
              <a:t>37</a:t>
            </a:fld>
            <a:endParaRPr lang="en-US" dirty="0"/>
          </a:p>
        </p:txBody>
      </p:sp>
      <p:sp>
        <p:nvSpPr>
          <p:cNvPr id="6" name="Rettangolo 5"/>
          <p:cNvSpPr/>
          <p:nvPr/>
        </p:nvSpPr>
        <p:spPr>
          <a:xfrm>
            <a:off x="2589212" y="777860"/>
            <a:ext cx="6410729" cy="461665"/>
          </a:xfrm>
          <a:prstGeom prst="rect">
            <a:avLst/>
          </a:prstGeom>
        </p:spPr>
        <p:txBody>
          <a:bodyPr wrap="none">
            <a:spAutoFit/>
          </a:bodyPr>
          <a:lstStyle/>
          <a:p>
            <a:r>
              <a:rPr lang="it-IT" sz="2400" b="1" noProof="1"/>
              <a:t>G</a:t>
            </a:r>
            <a:r>
              <a:rPr lang="it-IT" sz="2400" b="1" noProof="1" smtClean="0"/>
              <a:t>li alunni con Bisogni Educativi Speciali/4</a:t>
            </a:r>
            <a:endParaRPr lang="it-IT" sz="2400" dirty="0"/>
          </a:p>
        </p:txBody>
      </p:sp>
      <p:sp>
        <p:nvSpPr>
          <p:cNvPr id="2" name="Rettangolo 1"/>
          <p:cNvSpPr/>
          <p:nvPr/>
        </p:nvSpPr>
        <p:spPr>
          <a:xfrm>
            <a:off x="2329904" y="1612215"/>
            <a:ext cx="8956794" cy="5118068"/>
          </a:xfrm>
          <a:prstGeom prst="rect">
            <a:avLst/>
          </a:prstGeom>
        </p:spPr>
        <p:txBody>
          <a:bodyPr wrap="square">
            <a:spAutoFit/>
          </a:bodyPr>
          <a:lstStyle/>
          <a:p>
            <a:pPr marL="47625" algn="just">
              <a:lnSpc>
                <a:spcPct val="107000"/>
              </a:lnSpc>
              <a:spcAft>
                <a:spcPts val="800"/>
              </a:spcAft>
            </a:pPr>
            <a:r>
              <a:rPr lang="it-IT" sz="1500" b="1" dirty="0">
                <a:latin typeface="Century Gothic" panose="020B0502020202020204" pitchFamily="34" charset="0"/>
                <a:ea typeface="Calibri" panose="020F0502020204030204" pitchFamily="34" charset="0"/>
                <a:cs typeface="Times New Roman" panose="02020603050405020304" pitchFamily="18" charset="0"/>
              </a:rPr>
              <a:t>Come si procede nel processo di formalizzazione e certificazione per gli alunni con Piano Didattico </a:t>
            </a:r>
            <a:r>
              <a:rPr lang="it-IT" sz="1500" b="1" dirty="0" smtClean="0">
                <a:latin typeface="Century Gothic" panose="020B0502020202020204" pitchFamily="34" charset="0"/>
                <a:ea typeface="Calibri" panose="020F0502020204030204" pitchFamily="34" charset="0"/>
                <a:cs typeface="Times New Roman" panose="02020603050405020304" pitchFamily="18" charset="0"/>
              </a:rPr>
              <a:t>Personalizzato-PDP (DSA, eventuali altre condizioni di disagio)</a:t>
            </a:r>
          </a:p>
          <a:p>
            <a:pPr marL="47625" algn="just">
              <a:lnSpc>
                <a:spcPct val="107000"/>
              </a:lnSpc>
              <a:spcAft>
                <a:spcPts val="800"/>
              </a:spcAft>
            </a:pPr>
            <a:endParaRPr lang="it-IT" sz="1500" b="1" dirty="0">
              <a:latin typeface="Century Gothic" panose="020B0502020202020204" pitchFamily="34" charset="0"/>
              <a:ea typeface="Calibri" panose="020F0502020204030204" pitchFamily="34" charset="0"/>
              <a:cs typeface="Times New Roman" panose="02020603050405020304" pitchFamily="18" charset="0"/>
            </a:endParaRPr>
          </a:p>
          <a:p>
            <a:pPr marL="47625" algn="just">
              <a:lnSpc>
                <a:spcPct val="107000"/>
              </a:lnSpc>
              <a:spcAft>
                <a:spcPts val="800"/>
              </a:spcAft>
            </a:pPr>
            <a:r>
              <a:rPr lang="it-IT" sz="1500" b="1" dirty="0" smtClean="0">
                <a:latin typeface="Century Gothic" panose="020B0502020202020204" pitchFamily="34" charset="0"/>
                <a:ea typeface="Calibri" panose="020F0502020204030204" pitchFamily="34" charset="0"/>
                <a:cs typeface="Times New Roman" panose="02020603050405020304" pitchFamily="18" charset="0"/>
              </a:rPr>
              <a:t>Vengono raccolte </a:t>
            </a:r>
            <a:r>
              <a:rPr lang="it-IT" sz="1500" b="1" dirty="0">
                <a:latin typeface="Century Gothic" panose="020B0502020202020204" pitchFamily="34" charset="0"/>
                <a:ea typeface="Calibri" panose="020F0502020204030204" pitchFamily="34" charset="0"/>
                <a:cs typeface="Times New Roman" panose="02020603050405020304" pitchFamily="18" charset="0"/>
              </a:rPr>
              <a:t>le evidenze nell’apposito </a:t>
            </a:r>
            <a:r>
              <a:rPr lang="it-IT" sz="1500" b="1" dirty="0" smtClean="0">
                <a:latin typeface="Century Gothic" panose="020B0502020202020204" pitchFamily="34" charset="0"/>
                <a:ea typeface="Calibri" panose="020F0502020204030204" pitchFamily="34" charset="0"/>
                <a:cs typeface="Times New Roman" panose="02020603050405020304" pitchFamily="18" charset="0"/>
              </a:rPr>
              <a:t>Dossier delle evidenze, tenendo conto di </a:t>
            </a:r>
            <a:r>
              <a:rPr lang="it-IT" sz="1500" b="1" dirty="0">
                <a:latin typeface="Century Gothic" panose="020B0502020202020204" pitchFamily="34" charset="0"/>
                <a:ea typeface="Calibri" panose="020F0502020204030204" pitchFamily="34" charset="0"/>
                <a:cs typeface="Times New Roman" panose="02020603050405020304" pitchFamily="18" charset="0"/>
              </a:rPr>
              <a:t>quanto previsto </a:t>
            </a:r>
            <a:r>
              <a:rPr lang="it-IT" sz="1500" b="1" dirty="0" smtClean="0">
                <a:latin typeface="Century Gothic" panose="020B0502020202020204" pitchFamily="34" charset="0"/>
                <a:ea typeface="Calibri" panose="020F0502020204030204" pitchFamily="34" charset="0"/>
                <a:cs typeface="Times New Roman" panose="02020603050405020304" pitchFamily="18" charset="0"/>
              </a:rPr>
              <a:t>dal PDP.</a:t>
            </a:r>
            <a:endParaRPr lang="it-IT" sz="1500" b="1" dirty="0">
              <a:latin typeface="Century Gothic" panose="020B0502020202020204" pitchFamily="34" charset="0"/>
              <a:ea typeface="Calibri" panose="020F0502020204030204" pitchFamily="34" charset="0"/>
              <a:cs typeface="Times New Roman" panose="02020603050405020304" pitchFamily="18" charset="0"/>
            </a:endParaRPr>
          </a:p>
          <a:p>
            <a:pPr marL="47625" algn="just">
              <a:lnSpc>
                <a:spcPct val="107000"/>
              </a:lnSpc>
              <a:spcAft>
                <a:spcPts val="800"/>
              </a:spcAft>
            </a:pPr>
            <a:r>
              <a:rPr lang="it-IT" sz="1500" b="1" dirty="0">
                <a:latin typeface="Century Gothic" panose="020B0502020202020204" pitchFamily="34" charset="0"/>
                <a:ea typeface="Calibri" panose="020F0502020204030204" pitchFamily="34" charset="0"/>
                <a:cs typeface="Times New Roman" panose="02020603050405020304" pitchFamily="18" charset="0"/>
              </a:rPr>
              <a:t>L’EPV realizza </a:t>
            </a:r>
            <a:r>
              <a:rPr lang="it-IT" sz="1500" b="1" dirty="0" smtClean="0">
                <a:latin typeface="Century Gothic" panose="020B0502020202020204" pitchFamily="34" charset="0"/>
                <a:ea typeface="Calibri" panose="020F0502020204030204" pitchFamily="34" charset="0"/>
                <a:cs typeface="Times New Roman" panose="02020603050405020304" pitchFamily="18" charset="0"/>
              </a:rPr>
              <a:t>esamina e valuta le evidenze </a:t>
            </a:r>
            <a:r>
              <a:rPr lang="it-IT" sz="1500" b="1" dirty="0">
                <a:latin typeface="Century Gothic" panose="020B0502020202020204" pitchFamily="34" charset="0"/>
                <a:ea typeface="Calibri" panose="020F0502020204030204" pitchFamily="34" charset="0"/>
                <a:cs typeface="Times New Roman" panose="02020603050405020304" pitchFamily="18" charset="0"/>
              </a:rPr>
              <a:t>e compila il Documento di Valutazione delle evidenze sul </a:t>
            </a:r>
            <a:r>
              <a:rPr lang="it-IT" sz="1500" b="1" dirty="0" err="1">
                <a:latin typeface="Century Gothic" panose="020B0502020202020204" pitchFamily="34" charset="0"/>
                <a:ea typeface="Calibri" panose="020F0502020204030204" pitchFamily="34" charset="0"/>
                <a:cs typeface="Times New Roman" panose="02020603050405020304" pitchFamily="18" charset="0"/>
              </a:rPr>
              <a:t>Sifer</a:t>
            </a:r>
            <a:r>
              <a:rPr lang="it-IT" sz="1500" b="1" dirty="0">
                <a:latin typeface="Century Gothic" panose="020B0502020202020204" pitchFamily="34" charset="0"/>
                <a:ea typeface="Calibri" panose="020F0502020204030204" pitchFamily="34" charset="0"/>
                <a:cs typeface="Times New Roman" panose="02020603050405020304" pitchFamily="18" charset="0"/>
              </a:rPr>
              <a:t>.</a:t>
            </a:r>
          </a:p>
          <a:p>
            <a:pPr marL="46990" algn="just">
              <a:lnSpc>
                <a:spcPct val="107000"/>
              </a:lnSpc>
              <a:spcBef>
                <a:spcPts val="300"/>
              </a:spcBef>
              <a:spcAft>
                <a:spcPts val="800"/>
              </a:spcAft>
            </a:pPr>
            <a:r>
              <a:rPr lang="it-IT" sz="1500" b="1" dirty="0">
                <a:latin typeface="Century Gothic" panose="020B0502020202020204" pitchFamily="34" charset="0"/>
                <a:ea typeface="Calibri" panose="020F0502020204030204" pitchFamily="34" charset="0"/>
                <a:cs typeface="Times New Roman" panose="02020603050405020304" pitchFamily="18" charset="0"/>
              </a:rPr>
              <a:t>L’Accertamento tramite evidenze regola quindi le condizioni di accesso alle successive fasi di accertamento in coerenza con quanto previsto nell’ambito di applicazione </a:t>
            </a:r>
            <a:r>
              <a:rPr lang="it-IT" sz="1500" b="1" dirty="0" err="1">
                <a:latin typeface="Century Gothic" panose="020B0502020202020204" pitchFamily="34" charset="0"/>
                <a:ea typeface="Calibri" panose="020F0502020204030204" pitchFamily="34" charset="0"/>
                <a:cs typeface="Times New Roman" panose="02020603050405020304" pitchFamily="18" charset="0"/>
              </a:rPr>
              <a:t>IeFP</a:t>
            </a:r>
            <a:r>
              <a:rPr lang="it-IT" sz="1500" b="1" dirty="0">
                <a:latin typeface="Century Gothic" panose="020B0502020202020204" pitchFamily="34" charset="0"/>
                <a:ea typeface="Calibri" panose="020F0502020204030204" pitchFamily="34" charset="0"/>
                <a:cs typeface="Times New Roman" panose="02020603050405020304" pitchFamily="18" charset="0"/>
              </a:rPr>
              <a:t>.</a:t>
            </a:r>
          </a:p>
          <a:p>
            <a:pPr marL="47625" algn="just">
              <a:lnSpc>
                <a:spcPct val="107000"/>
              </a:lnSpc>
              <a:spcAft>
                <a:spcPts val="800"/>
              </a:spcAft>
            </a:pPr>
            <a:r>
              <a:rPr lang="it-IT" sz="1500" b="1" dirty="0">
                <a:latin typeface="Century Gothic" panose="020B0502020202020204" pitchFamily="34" charset="0"/>
                <a:ea typeface="Calibri" panose="020F0502020204030204" pitchFamily="34" charset="0"/>
                <a:cs typeface="Times New Roman" panose="02020603050405020304" pitchFamily="18" charset="0"/>
              </a:rPr>
              <a:t> </a:t>
            </a:r>
          </a:p>
          <a:p>
            <a:pPr marL="47625" algn="just">
              <a:lnSpc>
                <a:spcPct val="107000"/>
              </a:lnSpc>
              <a:spcAft>
                <a:spcPts val="800"/>
              </a:spcAft>
            </a:pPr>
            <a:r>
              <a:rPr lang="it-IT" sz="1500" b="1" dirty="0">
                <a:latin typeface="Century Gothic" panose="020B0502020202020204" pitchFamily="34" charset="0"/>
                <a:ea typeface="Calibri" panose="020F0502020204030204" pitchFamily="34" charset="0"/>
                <a:cs typeface="Times New Roman" panose="02020603050405020304" pitchFamily="18" charset="0"/>
              </a:rPr>
              <a:t>In sede di </a:t>
            </a:r>
            <a:r>
              <a:rPr lang="it-IT" sz="1500" b="1" dirty="0" smtClean="0">
                <a:latin typeface="Century Gothic" panose="020B0502020202020204" pitchFamily="34" charset="0"/>
                <a:ea typeface="Calibri" panose="020F0502020204030204" pitchFamily="34" charset="0"/>
                <a:cs typeface="Times New Roman" panose="02020603050405020304" pitchFamily="18" charset="0"/>
              </a:rPr>
              <a:t>riunione preliminare </a:t>
            </a:r>
            <a:r>
              <a:rPr lang="it-IT" sz="1500" b="1" dirty="0">
                <a:latin typeface="Century Gothic" panose="020B0502020202020204" pitchFamily="34" charset="0"/>
                <a:ea typeface="Calibri" panose="020F0502020204030204" pitchFamily="34" charset="0"/>
                <a:cs typeface="Times New Roman" panose="02020603050405020304" pitchFamily="18" charset="0"/>
              </a:rPr>
              <a:t>la Commissione, </a:t>
            </a:r>
            <a:r>
              <a:rPr lang="it-IT" sz="1500" b="1" dirty="0" smtClean="0">
                <a:latin typeface="Century Gothic" panose="020B0502020202020204" pitchFamily="34" charset="0"/>
                <a:ea typeface="Calibri" panose="020F0502020204030204" pitchFamily="34" charset="0"/>
                <a:cs typeface="Times New Roman" panose="02020603050405020304" pitchFamily="18" charset="0"/>
              </a:rPr>
              <a:t>esaminati </a:t>
            </a:r>
            <a:r>
              <a:rPr lang="it-IT" sz="1500" b="1" dirty="0">
                <a:latin typeface="Century Gothic" panose="020B0502020202020204" pitchFamily="34" charset="0"/>
                <a:ea typeface="Calibri" panose="020F0502020204030204" pitchFamily="34" charset="0"/>
                <a:cs typeface="Times New Roman" panose="02020603050405020304" pitchFamily="18" charset="0"/>
              </a:rPr>
              <a:t>il Dossier delle evidenze ed il Piano Didattico Personalizzato, prefigura le modalità di utilizzo delle misure e degli strumenti dispensativi e compensativi nell’ambito dell’Accertamento tramite esame o tramite Colloquio valutativo.</a:t>
            </a:r>
          </a:p>
          <a:p>
            <a:pPr marL="47625" algn="just">
              <a:lnSpc>
                <a:spcPct val="107000"/>
              </a:lnSpc>
              <a:spcAft>
                <a:spcPts val="800"/>
              </a:spcAft>
            </a:pPr>
            <a:r>
              <a:rPr lang="it-IT" sz="1500" b="1" dirty="0">
                <a:latin typeface="Century Gothic" panose="020B0502020202020204" pitchFamily="34" charset="0"/>
                <a:ea typeface="Calibri" panose="020F0502020204030204" pitchFamily="34" charset="0"/>
                <a:cs typeface="Times New Roman" panose="02020603050405020304" pitchFamily="18" charset="0"/>
              </a:rPr>
              <a:t> </a:t>
            </a:r>
          </a:p>
          <a:p>
            <a:r>
              <a:rPr lang="it-IT" sz="1500" b="1" dirty="0">
                <a:latin typeface="Century Gothic" panose="020B0502020202020204" pitchFamily="34" charset="0"/>
                <a:ea typeface="Calibri" panose="020F0502020204030204" pitchFamily="34" charset="0"/>
                <a:cs typeface="Times New Roman" panose="02020603050405020304" pitchFamily="18" charset="0"/>
              </a:rPr>
              <a:t>All’alunno saranno rilasciati gli attestati previsti in relazione agli esiti degli accertamenti realizzati.</a:t>
            </a:r>
            <a:endParaRPr lang="it-IT" sz="1500" b="1" dirty="0">
              <a:latin typeface="Century Gothic" panose="020B0502020202020204" pitchFamily="34" charset="0"/>
            </a:endParaRPr>
          </a:p>
        </p:txBody>
      </p:sp>
    </p:spTree>
    <p:extLst>
      <p:ext uri="{BB962C8B-B14F-4D97-AF65-F5344CB8AC3E}">
        <p14:creationId xmlns:p14="http://schemas.microsoft.com/office/powerpoint/2010/main" val="27708893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D57F1E4F-1CFF-5643-939E-217C01CDF565}" type="slidenum">
              <a:rPr lang="en-US" smtClean="0"/>
              <a:pPr/>
              <a:t>38</a:t>
            </a:fld>
            <a:endParaRPr lang="en-US" dirty="0"/>
          </a:p>
        </p:txBody>
      </p:sp>
      <p:sp>
        <p:nvSpPr>
          <p:cNvPr id="6" name="Rettangolo 5"/>
          <p:cNvSpPr/>
          <p:nvPr/>
        </p:nvSpPr>
        <p:spPr>
          <a:xfrm>
            <a:off x="2097892" y="797642"/>
            <a:ext cx="6410729" cy="461665"/>
          </a:xfrm>
          <a:prstGeom prst="rect">
            <a:avLst/>
          </a:prstGeom>
        </p:spPr>
        <p:txBody>
          <a:bodyPr wrap="none">
            <a:spAutoFit/>
          </a:bodyPr>
          <a:lstStyle/>
          <a:p>
            <a:r>
              <a:rPr lang="it-IT" sz="2400" b="1" noProof="1"/>
              <a:t>G</a:t>
            </a:r>
            <a:r>
              <a:rPr lang="it-IT" sz="2400" b="1" noProof="1" smtClean="0"/>
              <a:t>li alunni con Bisogni Educativi Speciali/5</a:t>
            </a:r>
            <a:endParaRPr lang="it-IT" sz="2400" dirty="0"/>
          </a:p>
        </p:txBody>
      </p:sp>
      <p:sp>
        <p:nvSpPr>
          <p:cNvPr id="3" name="Rettangolo 2"/>
          <p:cNvSpPr/>
          <p:nvPr/>
        </p:nvSpPr>
        <p:spPr>
          <a:xfrm>
            <a:off x="1746913" y="1689901"/>
            <a:ext cx="9635319" cy="4547125"/>
          </a:xfrm>
          <a:prstGeom prst="rect">
            <a:avLst/>
          </a:prstGeom>
        </p:spPr>
        <p:txBody>
          <a:bodyPr wrap="square">
            <a:spAutoFit/>
          </a:bodyPr>
          <a:lstStyle/>
          <a:p>
            <a:pPr>
              <a:lnSpc>
                <a:spcPct val="107000"/>
              </a:lnSpc>
              <a:spcAft>
                <a:spcPts val="800"/>
              </a:spcAft>
            </a:pPr>
            <a:r>
              <a:rPr lang="it-IT" sz="1500" b="1" dirty="0">
                <a:latin typeface="Century Gothic" panose="020B0502020202020204" pitchFamily="34" charset="0"/>
                <a:ea typeface="Calibri" panose="020F0502020204030204" pitchFamily="34" charset="0"/>
                <a:cs typeface="Times New Roman" panose="02020603050405020304" pitchFamily="18" charset="0"/>
              </a:rPr>
              <a:t>Nel caso di alunni con disabilità certificata che hanno seguito uno specifico PEI, viene prevista in commissione la presenza dell’insegnante di sostegno che:</a:t>
            </a:r>
          </a:p>
          <a:p>
            <a:pPr marL="342900" lvl="0" indent="-342900">
              <a:lnSpc>
                <a:spcPct val="107000"/>
              </a:lnSpc>
              <a:spcAft>
                <a:spcPts val="0"/>
              </a:spcAft>
              <a:buFont typeface="Wingdings" panose="05000000000000000000" pitchFamily="2" charset="2"/>
              <a:buChar char=""/>
            </a:pPr>
            <a:r>
              <a:rPr lang="it-IT" sz="1500" b="1" dirty="0">
                <a:latin typeface="Century Gothic" panose="020B0502020202020204" pitchFamily="34" charset="0"/>
                <a:ea typeface="Calibri" panose="020F0502020204030204" pitchFamily="34" charset="0"/>
                <a:cs typeface="Times New Roman" panose="02020603050405020304" pitchFamily="18" charset="0"/>
              </a:rPr>
              <a:t>presenta la relazione redatta a supporto della compilazione in deroga del Documento di valutazione delle evidenze, </a:t>
            </a:r>
          </a:p>
          <a:p>
            <a:pPr marL="342900" lvl="0" indent="-342900">
              <a:lnSpc>
                <a:spcPct val="107000"/>
              </a:lnSpc>
              <a:spcAft>
                <a:spcPts val="0"/>
              </a:spcAft>
              <a:buFont typeface="Wingdings" panose="05000000000000000000" pitchFamily="2" charset="2"/>
              <a:buChar char=""/>
            </a:pPr>
            <a:r>
              <a:rPr lang="it-IT" sz="1500" b="1" dirty="0">
                <a:latin typeface="Century Gothic" panose="020B0502020202020204" pitchFamily="34" charset="0"/>
                <a:ea typeface="Calibri" panose="020F0502020204030204" pitchFamily="34" charset="0"/>
                <a:cs typeface="Times New Roman" panose="02020603050405020304" pitchFamily="18" charset="0"/>
              </a:rPr>
              <a:t>supporta la commissione nella prefigurazione degli obiettivi e delle modalità di accertamento più appropriate per l’alunno</a:t>
            </a:r>
          </a:p>
          <a:p>
            <a:pPr marL="342900" lvl="0" indent="-342900">
              <a:lnSpc>
                <a:spcPct val="107000"/>
              </a:lnSpc>
              <a:spcAft>
                <a:spcPts val="0"/>
              </a:spcAft>
              <a:buFont typeface="Wingdings" panose="05000000000000000000" pitchFamily="2" charset="2"/>
              <a:buChar char=""/>
            </a:pPr>
            <a:r>
              <a:rPr lang="it-IT" sz="1500" b="1" dirty="0">
                <a:latin typeface="Century Gothic" panose="020B0502020202020204" pitchFamily="34" charset="0"/>
                <a:ea typeface="Calibri" panose="020F0502020204030204" pitchFamily="34" charset="0"/>
                <a:cs typeface="Times New Roman" panose="02020603050405020304" pitchFamily="18" charset="0"/>
              </a:rPr>
              <a:t>fornisce indicazioni per la progettazione delle modalità di accertamento e dei criteri di valutazione (prove – colloqui)</a:t>
            </a:r>
          </a:p>
          <a:p>
            <a:pPr marL="342900" lvl="0" indent="-342900">
              <a:lnSpc>
                <a:spcPct val="107000"/>
              </a:lnSpc>
              <a:spcAft>
                <a:spcPts val="0"/>
              </a:spcAft>
              <a:buFont typeface="Wingdings" panose="05000000000000000000" pitchFamily="2" charset="2"/>
              <a:buChar char=""/>
            </a:pPr>
            <a:r>
              <a:rPr lang="it-IT" sz="1500" b="1" dirty="0">
                <a:latin typeface="Century Gothic" panose="020B0502020202020204" pitchFamily="34" charset="0"/>
                <a:ea typeface="Calibri" panose="020F0502020204030204" pitchFamily="34" charset="0"/>
                <a:cs typeface="Times New Roman" panose="02020603050405020304" pitchFamily="18" charset="0"/>
              </a:rPr>
              <a:t>affianca l’alunno durante la realizzazione del colloquio e/o delle prove</a:t>
            </a:r>
          </a:p>
          <a:p>
            <a:pPr marL="342900" lvl="0" indent="-342900">
              <a:lnSpc>
                <a:spcPct val="107000"/>
              </a:lnSpc>
              <a:spcAft>
                <a:spcPts val="800"/>
              </a:spcAft>
              <a:buFont typeface="Wingdings" panose="05000000000000000000" pitchFamily="2" charset="2"/>
              <a:buChar char=""/>
            </a:pPr>
            <a:r>
              <a:rPr lang="it-IT" sz="1500" b="1" dirty="0">
                <a:latin typeface="Century Gothic" panose="020B0502020202020204" pitchFamily="34" charset="0"/>
                <a:ea typeface="Calibri" panose="020F0502020204030204" pitchFamily="34" charset="0"/>
                <a:cs typeface="Times New Roman" panose="02020603050405020304" pitchFamily="18" charset="0"/>
              </a:rPr>
              <a:t>esprime, su richiesta della commissione, un parere in relazione alla prestazione sviluppata dall’alunno.</a:t>
            </a:r>
          </a:p>
          <a:p>
            <a:pPr>
              <a:lnSpc>
                <a:spcPct val="107000"/>
              </a:lnSpc>
              <a:spcAft>
                <a:spcPts val="800"/>
              </a:spcAft>
            </a:pPr>
            <a:r>
              <a:rPr lang="it-IT" sz="1500" b="1" dirty="0">
                <a:latin typeface="Century Gothic" panose="020B05020202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it-IT" sz="1500" b="1" dirty="0">
                <a:latin typeface="Century Gothic" panose="020B0502020202020204" pitchFamily="34" charset="0"/>
                <a:ea typeface="Calibri" panose="020F0502020204030204" pitchFamily="34" charset="0"/>
                <a:cs typeface="Times New Roman" panose="02020603050405020304" pitchFamily="18" charset="0"/>
              </a:rPr>
              <a:t>L’insegnante di sostegno non è un Commissario d’esame.</a:t>
            </a:r>
          </a:p>
          <a:p>
            <a:pPr>
              <a:lnSpc>
                <a:spcPct val="107000"/>
              </a:lnSpc>
              <a:spcAft>
                <a:spcPts val="800"/>
              </a:spcAft>
            </a:pPr>
            <a:r>
              <a:rPr lang="it-IT" sz="1500" b="1" dirty="0">
                <a:latin typeface="Century Gothic" panose="020B0502020202020204" pitchFamily="34" charset="0"/>
                <a:ea typeface="Calibri" panose="020F0502020204030204" pitchFamily="34" charset="0"/>
                <a:cs typeface="Times New Roman" panose="02020603050405020304" pitchFamily="18" charset="0"/>
              </a:rPr>
              <a:t> </a:t>
            </a:r>
          </a:p>
          <a:p>
            <a:r>
              <a:rPr lang="it-IT" sz="1500" b="1" dirty="0" smtClean="0">
                <a:latin typeface="Century Gothic" panose="020B0502020202020204" pitchFamily="34" charset="0"/>
                <a:ea typeface="Calibri" panose="020F0502020204030204" pitchFamily="34" charset="0"/>
                <a:cs typeface="Times New Roman" panose="02020603050405020304" pitchFamily="18" charset="0"/>
              </a:rPr>
              <a:t>Non è </a:t>
            </a:r>
            <a:r>
              <a:rPr lang="it-IT" sz="1500" b="1" dirty="0">
                <a:latin typeface="Century Gothic" panose="020B0502020202020204" pitchFamily="34" charset="0"/>
                <a:ea typeface="Calibri" panose="020F0502020204030204" pitchFamily="34" charset="0"/>
                <a:cs typeface="Times New Roman" panose="02020603050405020304" pitchFamily="18" charset="0"/>
              </a:rPr>
              <a:t>previsto il riconoscimento del costo relativo alla presenza dell’insegnate di sostegno durante i lavori della Commissione d’esame…</a:t>
            </a:r>
            <a:endParaRPr lang="it-IT" sz="1500" b="1" dirty="0">
              <a:latin typeface="Century Gothic" panose="020B0502020202020204" pitchFamily="34" charset="0"/>
            </a:endParaRPr>
          </a:p>
        </p:txBody>
      </p:sp>
    </p:spTree>
    <p:extLst>
      <p:ext uri="{BB962C8B-B14F-4D97-AF65-F5344CB8AC3E}">
        <p14:creationId xmlns:p14="http://schemas.microsoft.com/office/powerpoint/2010/main" val="267001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173287" y="2033587"/>
            <a:ext cx="9126537" cy="482441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spcBef>
                <a:spcPts val="0"/>
              </a:spcBef>
              <a:buNone/>
              <a:defRPr/>
            </a:pPr>
            <a:r>
              <a:rPr lang="it-IT" altLang="it-IT" sz="1400" b="1" dirty="0" smtClean="0">
                <a:solidFill>
                  <a:schemeClr val="tx1"/>
                </a:solidFill>
                <a:latin typeface="Century Gothic" panose="020B0502020202020204" pitchFamily="34" charset="0"/>
                <a:cs typeface="Times New Roman" pitchFamily="18" charset="0"/>
              </a:rPr>
              <a:t>Il SRFC è un sistema unico e unitario:</a:t>
            </a:r>
          </a:p>
          <a:p>
            <a:pPr lvl="1" algn="just">
              <a:spcBef>
                <a:spcPts val="0"/>
              </a:spcBef>
              <a:defRPr/>
            </a:pPr>
            <a:r>
              <a:rPr lang="it-IT" altLang="it-IT" sz="1400" b="1" dirty="0" smtClean="0">
                <a:solidFill>
                  <a:schemeClr val="tx1"/>
                </a:solidFill>
                <a:latin typeface="Century Gothic" panose="020B0502020202020204" pitchFamily="34" charset="0"/>
                <a:cs typeface="Times New Roman" pitchFamily="18" charset="0"/>
              </a:rPr>
              <a:t>le competenze considerate hanno lo stesso valore anche se acquisite in contesti di apprendimento diversi</a:t>
            </a:r>
          </a:p>
          <a:p>
            <a:pPr lvl="1" algn="just">
              <a:spcBef>
                <a:spcPts val="0"/>
              </a:spcBef>
              <a:defRPr/>
            </a:pPr>
            <a:r>
              <a:rPr lang="it-IT" altLang="it-IT" sz="1400" b="1" dirty="0" smtClean="0">
                <a:solidFill>
                  <a:schemeClr val="tx1"/>
                </a:solidFill>
                <a:latin typeface="Century Gothic" panose="020B0502020202020204" pitchFamily="34" charset="0"/>
                <a:cs typeface="Times New Roman" pitchFamily="18" charset="0"/>
              </a:rPr>
              <a:t>le competenze sono accertate e valutate rispetto agli stessi standard professionali di riferimento (SRQ*) indipendentemente dal contesto di apprendimento</a:t>
            </a:r>
          </a:p>
          <a:p>
            <a:pPr lvl="1" algn="just">
              <a:spcBef>
                <a:spcPts val="0"/>
              </a:spcBef>
              <a:defRPr/>
            </a:pPr>
            <a:r>
              <a:rPr lang="it-IT" altLang="it-IT" sz="1400" b="1" dirty="0" smtClean="0">
                <a:solidFill>
                  <a:schemeClr val="tx1"/>
                </a:solidFill>
                <a:latin typeface="Century Gothic" panose="020B0502020202020204" pitchFamily="34" charset="0"/>
                <a:cs typeface="Times New Roman" pitchFamily="18" charset="0"/>
              </a:rPr>
              <a:t>gli attestati rilasciati sono gli stessi e hanno la stessa spendibilità a prescindere dai contesti di apprendimento.</a:t>
            </a:r>
          </a:p>
          <a:p>
            <a:pPr marL="0" indent="0" algn="just">
              <a:spcBef>
                <a:spcPts val="0"/>
              </a:spcBef>
              <a:buNone/>
              <a:defRPr/>
            </a:pPr>
            <a:endParaRPr lang="it-IT" altLang="it-IT" sz="1400" b="1" dirty="0" smtClean="0">
              <a:solidFill>
                <a:schemeClr val="tx1"/>
              </a:solidFill>
              <a:latin typeface="Century Gothic" panose="020B0502020202020204" pitchFamily="34" charset="0"/>
              <a:cs typeface="Times New Roman" pitchFamily="18" charset="0"/>
            </a:endParaRPr>
          </a:p>
          <a:p>
            <a:pPr marL="0" indent="0" algn="just">
              <a:spcBef>
                <a:spcPts val="0"/>
              </a:spcBef>
              <a:buNone/>
              <a:defRPr/>
            </a:pPr>
            <a:r>
              <a:rPr lang="it-IT" altLang="it-IT" sz="1400" b="1" dirty="0" smtClean="0">
                <a:solidFill>
                  <a:schemeClr val="tx1"/>
                </a:solidFill>
                <a:latin typeface="Century Gothic" panose="020B0502020202020204" pitchFamily="34" charset="0"/>
                <a:cs typeface="Times New Roman" pitchFamily="18" charset="0"/>
              </a:rPr>
              <a:t>Ambiti di applicazione:</a:t>
            </a:r>
          </a:p>
          <a:p>
            <a:pPr lvl="1" algn="just">
              <a:spcBef>
                <a:spcPts val="0"/>
              </a:spcBef>
              <a:defRPr/>
            </a:pPr>
            <a:r>
              <a:rPr lang="it-IT" altLang="it-IT" sz="1400" b="1" dirty="0" smtClean="0">
                <a:solidFill>
                  <a:schemeClr val="tx1"/>
                </a:solidFill>
                <a:latin typeface="Century Gothic" panose="020B0502020202020204" pitchFamily="34" charset="0"/>
                <a:cs typeface="Times New Roman" pitchFamily="18" charset="0"/>
              </a:rPr>
              <a:t>Lavoro</a:t>
            </a:r>
          </a:p>
          <a:p>
            <a:pPr lvl="1" algn="just">
              <a:spcBef>
                <a:spcPts val="0"/>
              </a:spcBef>
              <a:defRPr/>
            </a:pPr>
            <a:r>
              <a:rPr lang="it-IT" altLang="it-IT" sz="1400" b="1" dirty="0" smtClean="0">
                <a:solidFill>
                  <a:schemeClr val="tx1"/>
                </a:solidFill>
                <a:latin typeface="Century Gothic" panose="020B0502020202020204" pitchFamily="34" charset="0"/>
                <a:cs typeface="Times New Roman" pitchFamily="18" charset="0"/>
              </a:rPr>
              <a:t>Formazione Professionale</a:t>
            </a:r>
          </a:p>
          <a:p>
            <a:pPr lvl="1" algn="just">
              <a:spcBef>
                <a:spcPts val="0"/>
              </a:spcBef>
              <a:defRPr/>
            </a:pPr>
            <a:r>
              <a:rPr lang="it-IT" altLang="it-IT" sz="1400" b="1" dirty="0" smtClean="0">
                <a:solidFill>
                  <a:schemeClr val="tx1"/>
                </a:solidFill>
                <a:latin typeface="Century Gothic" panose="020B0502020202020204" pitchFamily="34" charset="0"/>
                <a:cs typeface="Times New Roman" pitchFamily="18" charset="0"/>
              </a:rPr>
              <a:t>Istruzione e Formazione Professionale</a:t>
            </a:r>
          </a:p>
          <a:p>
            <a:pPr lvl="1" algn="just">
              <a:spcBef>
                <a:spcPts val="0"/>
              </a:spcBef>
              <a:defRPr/>
            </a:pPr>
            <a:r>
              <a:rPr lang="it-IT" altLang="it-IT" sz="1400" b="1" dirty="0" smtClean="0">
                <a:solidFill>
                  <a:schemeClr val="tx1"/>
                </a:solidFill>
                <a:latin typeface="Century Gothic" panose="020B0502020202020204" pitchFamily="34" charset="0"/>
                <a:cs typeface="Times New Roman" pitchFamily="18" charset="0"/>
              </a:rPr>
              <a:t>Apprendistato</a:t>
            </a:r>
          </a:p>
          <a:p>
            <a:pPr marL="457200" lvl="1" indent="0" algn="just">
              <a:spcBef>
                <a:spcPts val="0"/>
              </a:spcBef>
              <a:buFontTx/>
              <a:buNone/>
              <a:defRPr/>
            </a:pPr>
            <a:endParaRPr lang="it-IT" altLang="it-IT" sz="1400" b="1" dirty="0" smtClean="0">
              <a:solidFill>
                <a:schemeClr val="tx1"/>
              </a:solidFill>
              <a:latin typeface="Century Gothic" panose="020B0502020202020204" pitchFamily="34" charset="0"/>
              <a:cs typeface="Times New Roman" pitchFamily="18" charset="0"/>
            </a:endParaRPr>
          </a:p>
          <a:p>
            <a:pPr marL="0" indent="0" algn="just">
              <a:spcBef>
                <a:spcPts val="0"/>
              </a:spcBef>
              <a:buNone/>
              <a:defRPr/>
            </a:pPr>
            <a:r>
              <a:rPr lang="it-IT" altLang="it-IT" sz="1400" b="1" dirty="0" smtClean="0">
                <a:solidFill>
                  <a:schemeClr val="tx1"/>
                </a:solidFill>
                <a:latin typeface="Century Gothic" panose="020B0502020202020204" pitchFamily="34" charset="0"/>
                <a:cs typeface="Times New Roman" pitchFamily="18" charset="0"/>
              </a:rPr>
              <a:t>Gli elementi distintivi del SRFC assumono una specifica configurazione in funzione dell’ambito di applicazione e delle caratteristiche delle persone a cui è rivolto</a:t>
            </a:r>
          </a:p>
          <a:p>
            <a:pPr marL="0" indent="0" algn="just">
              <a:spcBef>
                <a:spcPts val="0"/>
              </a:spcBef>
              <a:buNone/>
              <a:defRPr/>
            </a:pPr>
            <a:endParaRPr lang="it-IT" altLang="it-IT" sz="1400" b="1" dirty="0" smtClean="0">
              <a:solidFill>
                <a:schemeClr val="tx1"/>
              </a:solidFill>
              <a:latin typeface="Century Gothic" panose="020B0502020202020204" pitchFamily="34" charset="0"/>
              <a:cs typeface="Times New Roman" pitchFamily="18" charset="0"/>
            </a:endParaRPr>
          </a:p>
          <a:p>
            <a:pPr marL="0" indent="0" algn="just">
              <a:spcBef>
                <a:spcPts val="0"/>
              </a:spcBef>
              <a:buNone/>
              <a:defRPr/>
            </a:pPr>
            <a:r>
              <a:rPr lang="it-IT" altLang="it-IT" sz="1400" b="1" dirty="0" smtClean="0">
                <a:solidFill>
                  <a:schemeClr val="tx1"/>
                </a:solidFill>
                <a:latin typeface="Century Gothic" panose="020B0502020202020204" pitchFamily="34" charset="0"/>
                <a:cs typeface="Times New Roman" pitchFamily="18" charset="0"/>
              </a:rPr>
              <a:t>Nella </a:t>
            </a:r>
            <a:r>
              <a:rPr lang="it-IT" altLang="it-IT" sz="1400" b="1" dirty="0" err="1" smtClean="0">
                <a:solidFill>
                  <a:schemeClr val="tx1"/>
                </a:solidFill>
                <a:latin typeface="Century Gothic" panose="020B0502020202020204" pitchFamily="34" charset="0"/>
                <a:cs typeface="Times New Roman" pitchFamily="18" charset="0"/>
              </a:rPr>
              <a:t>IeFP</a:t>
            </a:r>
            <a:r>
              <a:rPr lang="it-IT" altLang="it-IT" sz="1400" b="1" dirty="0" smtClean="0">
                <a:solidFill>
                  <a:schemeClr val="tx1"/>
                </a:solidFill>
                <a:latin typeface="Century Gothic" panose="020B0502020202020204" pitchFamily="34" charset="0"/>
                <a:cs typeface="Times New Roman" pitchFamily="18" charset="0"/>
              </a:rPr>
              <a:t> sono assunte a riferimento anche le competenze di base previste nell’Accordo Stato Regioni del 27.7.2011 e gli elementi derivanti dalla correlazione delineata nella DGR 1776/2010</a:t>
            </a:r>
          </a:p>
          <a:p>
            <a:pPr algn="just">
              <a:spcBef>
                <a:spcPts val="0"/>
              </a:spcBef>
              <a:defRPr/>
            </a:pPr>
            <a:endParaRPr lang="it-IT" altLang="it-IT" sz="1400" b="1" dirty="0" smtClean="0">
              <a:solidFill>
                <a:schemeClr val="tx1"/>
              </a:solidFill>
              <a:latin typeface="Century Gothic" panose="020B0502020202020204" pitchFamily="34" charset="0"/>
              <a:cs typeface="Times New Roman" pitchFamily="18" charset="0"/>
            </a:endParaRPr>
          </a:p>
          <a:p>
            <a:pPr lvl="1" algn="just">
              <a:spcBef>
                <a:spcPts val="0"/>
              </a:spcBef>
              <a:defRPr/>
            </a:pPr>
            <a:endParaRPr lang="it-IT" altLang="it-IT" sz="1400" b="1" dirty="0" smtClean="0">
              <a:solidFill>
                <a:schemeClr val="tx1"/>
              </a:solidFill>
              <a:latin typeface="Century Gothic" panose="020B0502020202020204" pitchFamily="34" charset="0"/>
              <a:cs typeface="Times New Roman" pitchFamily="18" charset="0"/>
            </a:endParaRPr>
          </a:p>
          <a:p>
            <a:pPr lvl="1" algn="just">
              <a:spcBef>
                <a:spcPts val="0"/>
              </a:spcBef>
              <a:defRPr/>
            </a:pPr>
            <a:endParaRPr lang="it-IT" altLang="it-IT" sz="1400" b="1" dirty="0" smtClean="0">
              <a:solidFill>
                <a:schemeClr val="tx1"/>
              </a:solidFill>
              <a:latin typeface="Century Gothic" panose="020B0502020202020204" pitchFamily="34" charset="0"/>
              <a:cs typeface="Times New Roman" pitchFamily="18" charset="0"/>
            </a:endParaRPr>
          </a:p>
        </p:txBody>
      </p:sp>
      <p:sp>
        <p:nvSpPr>
          <p:cNvPr id="5" name="Rettangolo 4"/>
          <p:cNvSpPr/>
          <p:nvPr/>
        </p:nvSpPr>
        <p:spPr>
          <a:xfrm>
            <a:off x="2350708" y="739511"/>
            <a:ext cx="2839239" cy="461665"/>
          </a:xfrm>
          <a:prstGeom prst="rect">
            <a:avLst/>
          </a:prstGeom>
        </p:spPr>
        <p:txBody>
          <a:bodyPr wrap="none">
            <a:spAutoFit/>
          </a:bodyPr>
          <a:lstStyle/>
          <a:p>
            <a:pPr>
              <a:lnSpc>
                <a:spcPct val="100000"/>
              </a:lnSpc>
              <a:spcBef>
                <a:spcPts val="1200"/>
              </a:spcBef>
            </a:pPr>
            <a:r>
              <a:rPr lang="it-IT" sz="2400" b="1" dirty="0" smtClean="0"/>
              <a:t>Aspetti generali/2</a:t>
            </a:r>
            <a:endParaRPr lang="it-IT" sz="2400" b="1" dirty="0"/>
          </a:p>
        </p:txBody>
      </p:sp>
      <p:sp>
        <p:nvSpPr>
          <p:cNvPr id="6" name="Segnaposto numero diapositiva 5"/>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575146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6685" y="1371600"/>
            <a:ext cx="7270113" cy="5012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ttangolo 4"/>
          <p:cNvSpPr/>
          <p:nvPr/>
        </p:nvSpPr>
        <p:spPr>
          <a:xfrm>
            <a:off x="2209215" y="561292"/>
            <a:ext cx="2839239" cy="461665"/>
          </a:xfrm>
          <a:prstGeom prst="rect">
            <a:avLst/>
          </a:prstGeom>
        </p:spPr>
        <p:txBody>
          <a:bodyPr wrap="none">
            <a:spAutoFit/>
          </a:bodyPr>
          <a:lstStyle/>
          <a:p>
            <a:pPr>
              <a:lnSpc>
                <a:spcPct val="100000"/>
              </a:lnSpc>
              <a:spcBef>
                <a:spcPts val="1200"/>
              </a:spcBef>
            </a:pPr>
            <a:r>
              <a:rPr lang="it-IT" sz="2400" b="1" dirty="0" smtClean="0"/>
              <a:t>Aspetti generali/3</a:t>
            </a:r>
            <a:endParaRPr lang="it-IT" sz="2400" b="1" dirty="0"/>
          </a:p>
        </p:txBody>
      </p:sp>
      <p:sp>
        <p:nvSpPr>
          <p:cNvPr id="7" name="CasellaDiTesto 6"/>
          <p:cNvSpPr txBox="1"/>
          <p:nvPr/>
        </p:nvSpPr>
        <p:spPr>
          <a:xfrm>
            <a:off x="2995863" y="2009274"/>
            <a:ext cx="1122423" cy="307777"/>
          </a:xfrm>
          <a:prstGeom prst="rect">
            <a:avLst/>
          </a:prstGeom>
          <a:noFill/>
        </p:spPr>
        <p:txBody>
          <a:bodyPr wrap="none" rtlCol="0">
            <a:spAutoFit/>
          </a:bodyPr>
          <a:lstStyle/>
          <a:p>
            <a:r>
              <a:rPr lang="it-IT" sz="1400" b="1" u="sng" dirty="0" smtClean="0"/>
              <a:t>Il processo</a:t>
            </a:r>
            <a:endParaRPr lang="it-IT" sz="1400" b="1" u="sng" dirty="0"/>
          </a:p>
        </p:txBody>
      </p:sp>
      <p:sp>
        <p:nvSpPr>
          <p:cNvPr id="8" name="Segnaposto numero diapositiva 7"/>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434857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p:cNvSpPr>
            <a:spLocks noGrp="1"/>
          </p:cNvSpPr>
          <p:nvPr>
            <p:ph idx="1"/>
          </p:nvPr>
        </p:nvSpPr>
        <p:spPr>
          <a:xfrm>
            <a:off x="2259242" y="1918648"/>
            <a:ext cx="8879305" cy="4158916"/>
          </a:xfrm>
        </p:spPr>
        <p:txBody>
          <a:bodyPr>
            <a:noAutofit/>
          </a:bodyPr>
          <a:lstStyle/>
          <a:p>
            <a:pPr marL="0" indent="0" algn="just">
              <a:lnSpc>
                <a:spcPct val="100000"/>
              </a:lnSpc>
              <a:spcBef>
                <a:spcPts val="0"/>
              </a:spcBef>
              <a:buNone/>
            </a:pPr>
            <a:r>
              <a:rPr lang="it-IT" sz="1400" b="1" dirty="0" smtClean="0">
                <a:solidFill>
                  <a:schemeClr val="tx1"/>
                </a:solidFill>
              </a:rPr>
              <a:t>DGR 739/2013</a:t>
            </a:r>
          </a:p>
          <a:p>
            <a:pPr marL="0" indent="0" algn="just">
              <a:lnSpc>
                <a:spcPct val="100000"/>
              </a:lnSpc>
              <a:spcBef>
                <a:spcPts val="0"/>
              </a:spcBef>
              <a:buNone/>
            </a:pPr>
            <a:endParaRPr lang="it-IT" sz="1400" b="1" dirty="0" smtClean="0">
              <a:solidFill>
                <a:schemeClr val="tx1"/>
              </a:solidFill>
            </a:endParaRPr>
          </a:p>
          <a:p>
            <a:pPr marL="0" indent="0" algn="just">
              <a:lnSpc>
                <a:spcPct val="100000"/>
              </a:lnSpc>
              <a:spcBef>
                <a:spcPts val="0"/>
              </a:spcBef>
              <a:buNone/>
            </a:pPr>
            <a:r>
              <a:rPr lang="it-IT" sz="1400" b="1" dirty="0" smtClean="0">
                <a:solidFill>
                  <a:schemeClr val="tx1"/>
                </a:solidFill>
              </a:rPr>
              <a:t>“</a:t>
            </a:r>
            <a:r>
              <a:rPr lang="it-IT" sz="1400" b="1" dirty="0">
                <a:solidFill>
                  <a:schemeClr val="tx1"/>
                </a:solidFill>
              </a:rPr>
              <a:t>Le evidenze sono “prove” che documentano le capacità e le conoscenze acquisite dalla persona nel suo percorso di apprendimento</a:t>
            </a:r>
            <a:r>
              <a:rPr lang="it-IT" sz="1400" b="1" dirty="0" smtClean="0">
                <a:solidFill>
                  <a:schemeClr val="tx1"/>
                </a:solidFill>
              </a:rPr>
              <a:t>.</a:t>
            </a:r>
          </a:p>
          <a:p>
            <a:pPr marL="0" indent="0" algn="just">
              <a:lnSpc>
                <a:spcPct val="100000"/>
              </a:lnSpc>
              <a:spcBef>
                <a:spcPts val="0"/>
              </a:spcBef>
              <a:buNone/>
            </a:pPr>
            <a:endParaRPr lang="it-IT" sz="1400" b="1" dirty="0">
              <a:solidFill>
                <a:schemeClr val="tx1"/>
              </a:solidFill>
            </a:endParaRPr>
          </a:p>
          <a:p>
            <a:pPr marL="0" indent="0" algn="just">
              <a:lnSpc>
                <a:spcPct val="100000"/>
              </a:lnSpc>
              <a:spcBef>
                <a:spcPts val="0"/>
              </a:spcBef>
              <a:buNone/>
            </a:pPr>
            <a:r>
              <a:rPr lang="it-IT" sz="1400" b="1" dirty="0">
                <a:solidFill>
                  <a:schemeClr val="tx1"/>
                </a:solidFill>
              </a:rPr>
              <a:t>Le capacità e le conoscenze sono quelle della Qualifica Professionale.</a:t>
            </a:r>
          </a:p>
          <a:p>
            <a:pPr marL="0" indent="0" algn="just">
              <a:lnSpc>
                <a:spcPct val="100000"/>
              </a:lnSpc>
              <a:spcBef>
                <a:spcPts val="0"/>
              </a:spcBef>
              <a:buNone/>
            </a:pPr>
            <a:endParaRPr lang="it-IT" sz="1400" b="1" dirty="0" smtClean="0">
              <a:solidFill>
                <a:schemeClr val="tx1"/>
              </a:solidFill>
            </a:endParaRPr>
          </a:p>
          <a:p>
            <a:pPr marL="0" indent="0" algn="just">
              <a:lnSpc>
                <a:spcPct val="100000"/>
              </a:lnSpc>
              <a:spcBef>
                <a:spcPts val="0"/>
              </a:spcBef>
              <a:buNone/>
            </a:pPr>
            <a:r>
              <a:rPr lang="it-IT" sz="1400" b="1" dirty="0" smtClean="0">
                <a:solidFill>
                  <a:schemeClr val="tx1"/>
                </a:solidFill>
              </a:rPr>
              <a:t>Le </a:t>
            </a:r>
            <a:r>
              <a:rPr lang="it-IT" sz="1400" b="1" dirty="0">
                <a:solidFill>
                  <a:schemeClr val="tx1"/>
                </a:solidFill>
              </a:rPr>
              <a:t>evidenze sono correlabili agli standard professionali delle Qualifiche attraverso le relative attività professionali di riferimento.</a:t>
            </a:r>
          </a:p>
          <a:p>
            <a:pPr marL="0" indent="0" algn="just">
              <a:lnSpc>
                <a:spcPct val="100000"/>
              </a:lnSpc>
              <a:spcBef>
                <a:spcPts val="0"/>
              </a:spcBef>
              <a:buNone/>
            </a:pPr>
            <a:endParaRPr lang="it-IT" sz="1400" b="1" dirty="0" smtClean="0">
              <a:solidFill>
                <a:schemeClr val="tx1"/>
              </a:solidFill>
            </a:endParaRPr>
          </a:p>
          <a:p>
            <a:pPr marL="0" indent="0" algn="just">
              <a:lnSpc>
                <a:spcPct val="100000"/>
              </a:lnSpc>
              <a:spcBef>
                <a:spcPts val="0"/>
              </a:spcBef>
              <a:buNone/>
            </a:pPr>
            <a:endParaRPr lang="it-IT" sz="1400" b="1" dirty="0" smtClean="0">
              <a:solidFill>
                <a:schemeClr val="tx1"/>
              </a:solidFill>
            </a:endParaRPr>
          </a:p>
          <a:p>
            <a:pPr marL="0" indent="0" algn="just">
              <a:lnSpc>
                <a:spcPct val="100000"/>
              </a:lnSpc>
              <a:spcBef>
                <a:spcPts val="0"/>
              </a:spcBef>
              <a:buNone/>
            </a:pPr>
            <a:r>
              <a:rPr lang="it-IT" sz="1400" b="1" dirty="0" smtClean="0">
                <a:solidFill>
                  <a:schemeClr val="tx1"/>
                </a:solidFill>
              </a:rPr>
              <a:t>…</a:t>
            </a:r>
            <a:r>
              <a:rPr lang="it-IT" sz="1400" b="1" dirty="0">
                <a:solidFill>
                  <a:schemeClr val="tx1"/>
                </a:solidFill>
              </a:rPr>
              <a:t>nell’ambito della </a:t>
            </a:r>
            <a:r>
              <a:rPr lang="it-IT" sz="1400" b="1" dirty="0" err="1" smtClean="0">
                <a:solidFill>
                  <a:schemeClr val="tx1"/>
                </a:solidFill>
              </a:rPr>
              <a:t>IeFP</a:t>
            </a:r>
            <a:endParaRPr lang="it-IT" sz="1400" b="1" dirty="0">
              <a:solidFill>
                <a:schemeClr val="tx1"/>
              </a:solidFill>
            </a:endParaRPr>
          </a:p>
          <a:p>
            <a:pPr marL="0" indent="0" algn="just">
              <a:lnSpc>
                <a:spcPct val="100000"/>
              </a:lnSpc>
              <a:spcBef>
                <a:spcPts val="0"/>
              </a:spcBef>
              <a:buNone/>
            </a:pPr>
            <a:r>
              <a:rPr lang="it-IT" sz="1400" b="1" dirty="0">
                <a:solidFill>
                  <a:schemeClr val="tx1"/>
                </a:solidFill>
              </a:rPr>
              <a:t>Le evidenze riguardano gli </a:t>
            </a:r>
            <a:r>
              <a:rPr lang="it-IT" sz="1400" b="1" i="1" dirty="0">
                <a:solidFill>
                  <a:schemeClr val="tx1"/>
                </a:solidFill>
              </a:rPr>
              <a:t>esiti delle verifiche </a:t>
            </a:r>
            <a:r>
              <a:rPr lang="it-IT" sz="1400" b="1" dirty="0">
                <a:solidFill>
                  <a:schemeClr val="tx1"/>
                </a:solidFill>
              </a:rPr>
              <a:t>realizzate durante il percorso formativo e la documentazione inerente lo stage (qualora previsto).</a:t>
            </a:r>
          </a:p>
          <a:p>
            <a:pPr marL="0" indent="0" algn="just">
              <a:lnSpc>
                <a:spcPct val="100000"/>
              </a:lnSpc>
              <a:spcBef>
                <a:spcPts val="0"/>
              </a:spcBef>
              <a:buNone/>
            </a:pPr>
            <a:endParaRPr lang="it-IT" sz="1400" b="1" dirty="0" smtClean="0">
              <a:solidFill>
                <a:schemeClr val="tx1"/>
              </a:solidFill>
            </a:endParaRPr>
          </a:p>
          <a:p>
            <a:pPr marL="0" indent="0" algn="just">
              <a:lnSpc>
                <a:spcPct val="100000"/>
              </a:lnSpc>
              <a:spcBef>
                <a:spcPts val="0"/>
              </a:spcBef>
              <a:buNone/>
            </a:pPr>
            <a:r>
              <a:rPr lang="it-IT" sz="1400" b="1" dirty="0" smtClean="0">
                <a:solidFill>
                  <a:schemeClr val="tx1"/>
                </a:solidFill>
              </a:rPr>
              <a:t>Le </a:t>
            </a:r>
            <a:r>
              <a:rPr lang="it-IT" sz="1400" b="1" dirty="0">
                <a:solidFill>
                  <a:schemeClr val="tx1"/>
                </a:solidFill>
              </a:rPr>
              <a:t>verifiche considerate sono quelle che riguardano le conoscenze e le capacità rapportabili agli standard delle qualifiche regionali, le competenze di base così come definite nell’Accordo citato e gli elementi derivanti dalla correlazione delineata nella DGR 1776/2010 e </a:t>
            </a:r>
            <a:r>
              <a:rPr lang="it-IT" sz="1400" b="1" dirty="0" err="1">
                <a:solidFill>
                  <a:schemeClr val="tx1"/>
                </a:solidFill>
              </a:rPr>
              <a:t>ss.mm.ii</a:t>
            </a:r>
            <a:r>
              <a:rPr lang="it-IT" sz="1400" b="1" dirty="0">
                <a:solidFill>
                  <a:schemeClr val="tx1"/>
                </a:solidFill>
              </a:rPr>
              <a:t>.”</a:t>
            </a:r>
          </a:p>
          <a:p>
            <a:pPr marL="0" indent="0" algn="just">
              <a:lnSpc>
                <a:spcPct val="100000"/>
              </a:lnSpc>
              <a:spcBef>
                <a:spcPts val="0"/>
              </a:spcBef>
              <a:buNone/>
            </a:pPr>
            <a:endParaRPr lang="it-IT" sz="1400" b="1" noProof="1">
              <a:solidFill>
                <a:schemeClr val="tx1"/>
              </a:solidFill>
            </a:endParaRPr>
          </a:p>
          <a:p>
            <a:pPr marL="0" indent="0" algn="just">
              <a:lnSpc>
                <a:spcPct val="100000"/>
              </a:lnSpc>
              <a:spcBef>
                <a:spcPts val="0"/>
              </a:spcBef>
              <a:buNone/>
            </a:pPr>
            <a:endParaRPr lang="it-IT" sz="1400" b="1" noProof="1">
              <a:solidFill>
                <a:schemeClr val="tx1"/>
              </a:solidFill>
            </a:endParaRPr>
          </a:p>
          <a:p>
            <a:pPr marL="0" indent="0" algn="just">
              <a:lnSpc>
                <a:spcPct val="100000"/>
              </a:lnSpc>
              <a:spcBef>
                <a:spcPts val="0"/>
              </a:spcBef>
              <a:buNone/>
            </a:pPr>
            <a:endParaRPr lang="it-IT" sz="1400" b="1" noProof="1">
              <a:solidFill>
                <a:schemeClr val="tx1"/>
              </a:solidFill>
            </a:endParaRPr>
          </a:p>
        </p:txBody>
      </p:sp>
      <p:sp>
        <p:nvSpPr>
          <p:cNvPr id="5" name="Titolo 1"/>
          <p:cNvSpPr>
            <a:spLocks noGrp="1"/>
          </p:cNvSpPr>
          <p:nvPr>
            <p:ph type="title"/>
          </p:nvPr>
        </p:nvSpPr>
        <p:spPr>
          <a:xfrm>
            <a:off x="2088106" y="724863"/>
            <a:ext cx="9221576" cy="490961"/>
          </a:xfrm>
        </p:spPr>
        <p:txBody>
          <a:bodyPr>
            <a:normAutofit/>
          </a:bodyPr>
          <a:lstStyle/>
          <a:p>
            <a:pPr algn="l" defTabSz="914400">
              <a:spcBef>
                <a:spcPts val="0"/>
              </a:spcBef>
              <a:buNone/>
            </a:pPr>
            <a:r>
              <a:rPr lang="it-IT" sz="2400" b="1" i="0" noProof="1" smtClean="0">
                <a:solidFill>
                  <a:schemeClr val="tx1"/>
                </a:solidFill>
                <a:latin typeface="Century Gothic" panose="020B0502020202020204" pitchFamily="34" charset="0"/>
              </a:rPr>
              <a:t>La raccolta e la valutazione delle evidenze/1</a:t>
            </a:r>
            <a:endParaRPr lang="it-IT" sz="2400" b="1" i="0" noProof="1">
              <a:solidFill>
                <a:schemeClr val="tx1"/>
              </a:solidFill>
              <a:latin typeface="Century Gothic" panose="020B0502020202020204" pitchFamily="34" charset="0"/>
            </a:endParaRPr>
          </a:p>
        </p:txBody>
      </p:sp>
      <p:sp>
        <p:nvSpPr>
          <p:cNvPr id="2" name="Segnaposto numero diapositiva 1"/>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371344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2"/>
          <p:cNvSpPr txBox="1">
            <a:spLocks/>
          </p:cNvSpPr>
          <p:nvPr/>
        </p:nvSpPr>
        <p:spPr>
          <a:xfrm>
            <a:off x="2378014" y="1904903"/>
            <a:ext cx="9127049" cy="446860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spcBef>
                <a:spcPts val="600"/>
              </a:spcBef>
              <a:spcAft>
                <a:spcPts val="600"/>
              </a:spcAft>
              <a:buNone/>
            </a:pPr>
            <a:r>
              <a:rPr lang="it-IT" sz="1500" b="1" i="1" dirty="0" smtClean="0">
                <a:solidFill>
                  <a:schemeClr val="tx1"/>
                </a:solidFill>
              </a:rPr>
              <a:t>IN CONCRETO</a:t>
            </a:r>
          </a:p>
          <a:p>
            <a:pPr marL="0" indent="0" algn="just">
              <a:spcBef>
                <a:spcPts val="600"/>
              </a:spcBef>
              <a:spcAft>
                <a:spcPts val="600"/>
              </a:spcAft>
              <a:buNone/>
            </a:pPr>
            <a:r>
              <a:rPr lang="it-IT" sz="1500" b="1" dirty="0" smtClean="0">
                <a:solidFill>
                  <a:schemeClr val="tx1"/>
                </a:solidFill>
              </a:rPr>
              <a:t>Durante lo svolgimento del percorso di istruzione-formazione, vengono realizzate “verifiche” finalizzate ad accertare l’acquisizione, da parte dell’allievo, delle conoscenze e capacità assunte come standard di riferimento per la progettazione del percorso e che ne costituiscono obiettivo formativo. </a:t>
            </a:r>
          </a:p>
          <a:p>
            <a:pPr marL="0" indent="0" algn="just">
              <a:spcBef>
                <a:spcPts val="300"/>
              </a:spcBef>
              <a:spcAft>
                <a:spcPts val="300"/>
              </a:spcAft>
              <a:buNone/>
            </a:pPr>
            <a:r>
              <a:rPr lang="it-IT" sz="1500" b="1" dirty="0" smtClean="0">
                <a:solidFill>
                  <a:schemeClr val="tx1"/>
                </a:solidFill>
              </a:rPr>
              <a:t>Le verifiche riguardano:</a:t>
            </a:r>
          </a:p>
          <a:p>
            <a:pPr algn="just">
              <a:spcBef>
                <a:spcPts val="600"/>
              </a:spcBef>
              <a:spcAft>
                <a:spcPts val="600"/>
              </a:spcAft>
            </a:pPr>
            <a:r>
              <a:rPr lang="it-IT" sz="1500" b="1" dirty="0" smtClean="0">
                <a:solidFill>
                  <a:schemeClr val="tx1"/>
                </a:solidFill>
              </a:rPr>
              <a:t>le competenze tecnico-professionali (conoscenze e capacità rapportabili agli standard delle qualifiche regionali);</a:t>
            </a:r>
          </a:p>
          <a:p>
            <a:pPr algn="just">
              <a:spcBef>
                <a:spcPts val="600"/>
              </a:spcBef>
              <a:spcAft>
                <a:spcPts val="600"/>
              </a:spcAft>
            </a:pPr>
            <a:r>
              <a:rPr lang="it-IT" sz="1500" b="1" dirty="0" smtClean="0">
                <a:solidFill>
                  <a:schemeClr val="tx1"/>
                </a:solidFill>
              </a:rPr>
              <a:t>le competenze di base (la competenza linguistica, la competenza matematica, scientifico-tecnologica, la competenza storico, socio-economica);</a:t>
            </a:r>
          </a:p>
          <a:p>
            <a:pPr algn="just">
              <a:spcBef>
                <a:spcPts val="600"/>
              </a:spcBef>
              <a:spcAft>
                <a:spcPts val="600"/>
              </a:spcAft>
            </a:pPr>
            <a:r>
              <a:rPr lang="it-IT" sz="1500" b="1" dirty="0" smtClean="0">
                <a:solidFill>
                  <a:schemeClr val="tx1"/>
                </a:solidFill>
              </a:rPr>
              <a:t>gli elementi derivanti dalla correlazione (DGR 1776/2010 e </a:t>
            </a:r>
            <a:r>
              <a:rPr lang="it-IT" sz="1500" b="1" dirty="0" err="1" smtClean="0">
                <a:solidFill>
                  <a:schemeClr val="tx1"/>
                </a:solidFill>
              </a:rPr>
              <a:t>ss.mm.ii</a:t>
            </a:r>
            <a:r>
              <a:rPr lang="it-IT" sz="1500" b="1" dirty="0" smtClean="0">
                <a:solidFill>
                  <a:schemeClr val="tx1"/>
                </a:solidFill>
              </a:rPr>
              <a:t>) e cioè: gli obiettivi formativi aggiuntivi necessari a garantire il pieno riconoscimento nazionale).</a:t>
            </a:r>
          </a:p>
          <a:p>
            <a:pPr marL="0" indent="0" algn="just">
              <a:spcBef>
                <a:spcPts val="600"/>
              </a:spcBef>
              <a:spcAft>
                <a:spcPts val="600"/>
              </a:spcAft>
              <a:buNone/>
            </a:pPr>
            <a:endParaRPr lang="it-IT" sz="1500" b="1" dirty="0" smtClean="0">
              <a:solidFill>
                <a:schemeClr val="tx1"/>
              </a:solidFill>
            </a:endParaRPr>
          </a:p>
          <a:p>
            <a:pPr marL="0" indent="0" algn="just">
              <a:spcBef>
                <a:spcPts val="600"/>
              </a:spcBef>
              <a:spcAft>
                <a:spcPts val="600"/>
              </a:spcAft>
              <a:buNone/>
            </a:pPr>
            <a:r>
              <a:rPr lang="it-IT" sz="1500" b="1" dirty="0" smtClean="0">
                <a:solidFill>
                  <a:schemeClr val="tx1"/>
                </a:solidFill>
              </a:rPr>
              <a:t>Gli esiti di queste “verifiche” costituiscono “evidenza” dell’avvenuta acquisizione di conoscenze e capacità e vanno ad alimentare il Dossier delle evidenze.</a:t>
            </a:r>
            <a:endParaRPr lang="it-IT" sz="1500" b="1" noProof="1" smtClean="0">
              <a:solidFill>
                <a:schemeClr val="tx1"/>
              </a:solidFill>
            </a:endParaRPr>
          </a:p>
          <a:p>
            <a:pPr algn="just">
              <a:spcBef>
                <a:spcPts val="600"/>
              </a:spcBef>
              <a:spcAft>
                <a:spcPts val="600"/>
              </a:spcAft>
            </a:pPr>
            <a:endParaRPr lang="it-IT" sz="1500" b="1" noProof="1" smtClean="0">
              <a:solidFill>
                <a:schemeClr val="tx1"/>
              </a:solidFill>
            </a:endParaRPr>
          </a:p>
          <a:p>
            <a:pPr algn="just">
              <a:spcBef>
                <a:spcPts val="600"/>
              </a:spcBef>
              <a:spcAft>
                <a:spcPts val="600"/>
              </a:spcAft>
            </a:pPr>
            <a:endParaRPr lang="it-IT" sz="1500" b="1" noProof="1">
              <a:solidFill>
                <a:schemeClr val="tx1"/>
              </a:solidFill>
            </a:endParaRPr>
          </a:p>
        </p:txBody>
      </p:sp>
      <p:sp>
        <p:nvSpPr>
          <p:cNvPr id="7" name="Titolo 1"/>
          <p:cNvSpPr txBox="1">
            <a:spLocks/>
          </p:cNvSpPr>
          <p:nvPr/>
        </p:nvSpPr>
        <p:spPr>
          <a:xfrm>
            <a:off x="2378014" y="696036"/>
            <a:ext cx="8658710" cy="750627"/>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it-IT" sz="2400" b="1" noProof="1" smtClean="0">
                <a:solidFill>
                  <a:schemeClr val="tx1"/>
                </a:solidFill>
              </a:rPr>
              <a:t>La raccolta e la valutazione delle evidenze/2</a:t>
            </a:r>
            <a:endParaRPr lang="it-IT" sz="2400" b="1" noProof="1">
              <a:solidFill>
                <a:schemeClr val="tx1"/>
              </a:solidFill>
              <a:latin typeface="Segoe UI Light"/>
            </a:endParaRPr>
          </a:p>
        </p:txBody>
      </p:sp>
      <p:sp>
        <p:nvSpPr>
          <p:cNvPr id="2" name="Segnaposto numero diapositiva 1"/>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505720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p:cNvSpPr>
            <a:spLocks noGrp="1"/>
          </p:cNvSpPr>
          <p:nvPr>
            <p:ph idx="1"/>
          </p:nvPr>
        </p:nvSpPr>
        <p:spPr>
          <a:xfrm>
            <a:off x="2088108" y="1719618"/>
            <a:ext cx="9080617" cy="4708478"/>
          </a:xfrm>
        </p:spPr>
        <p:txBody>
          <a:bodyPr>
            <a:noAutofit/>
          </a:bodyPr>
          <a:lstStyle/>
          <a:p>
            <a:pPr marL="0" indent="0" algn="just">
              <a:lnSpc>
                <a:spcPct val="100000"/>
              </a:lnSpc>
              <a:spcBef>
                <a:spcPts val="300"/>
              </a:spcBef>
              <a:spcAft>
                <a:spcPts val="300"/>
              </a:spcAft>
              <a:buNone/>
            </a:pPr>
            <a:r>
              <a:rPr lang="it-IT" sz="1500" b="1" dirty="0" smtClean="0">
                <a:solidFill>
                  <a:schemeClr val="tx1"/>
                </a:solidFill>
              </a:rPr>
              <a:t>Nel </a:t>
            </a:r>
            <a:r>
              <a:rPr lang="it-IT" sz="1500" b="1" dirty="0">
                <a:solidFill>
                  <a:schemeClr val="tx1"/>
                </a:solidFill>
              </a:rPr>
              <a:t>caso delle competenze tecnico professionale e degli “obiettivi formativi aggiuntivi”, </a:t>
            </a:r>
            <a:r>
              <a:rPr lang="it-IT" sz="1500" b="1" dirty="0" smtClean="0">
                <a:solidFill>
                  <a:schemeClr val="tx1"/>
                </a:solidFill>
              </a:rPr>
              <a:t>oltre agli </a:t>
            </a:r>
            <a:r>
              <a:rPr lang="it-IT" sz="1500" b="1" i="1" dirty="0">
                <a:solidFill>
                  <a:schemeClr val="tx1"/>
                </a:solidFill>
              </a:rPr>
              <a:t>esiti delle verifiche </a:t>
            </a:r>
            <a:r>
              <a:rPr lang="it-IT" sz="1500" b="1" dirty="0">
                <a:solidFill>
                  <a:schemeClr val="tx1"/>
                </a:solidFill>
              </a:rPr>
              <a:t>realizzate durante il percorso </a:t>
            </a:r>
            <a:r>
              <a:rPr lang="it-IT" sz="1500" b="1" dirty="0" smtClean="0">
                <a:solidFill>
                  <a:schemeClr val="tx1"/>
                </a:solidFill>
              </a:rPr>
              <a:t>formativo, consiste evidenza la </a:t>
            </a:r>
            <a:r>
              <a:rPr lang="it-IT" sz="1500" b="1" dirty="0">
                <a:solidFill>
                  <a:schemeClr val="tx1"/>
                </a:solidFill>
              </a:rPr>
              <a:t>documentazione inerente lo stage (qualora questa documentazione sia prevista</a:t>
            </a:r>
            <a:r>
              <a:rPr lang="it-IT" sz="1500" b="1" dirty="0" smtClean="0">
                <a:solidFill>
                  <a:schemeClr val="tx1"/>
                </a:solidFill>
              </a:rPr>
              <a:t>).</a:t>
            </a:r>
          </a:p>
          <a:p>
            <a:pPr marL="0" indent="0" algn="just">
              <a:lnSpc>
                <a:spcPct val="100000"/>
              </a:lnSpc>
              <a:spcBef>
                <a:spcPts val="300"/>
              </a:spcBef>
              <a:spcAft>
                <a:spcPts val="300"/>
              </a:spcAft>
              <a:buNone/>
            </a:pPr>
            <a:r>
              <a:rPr lang="it-IT" sz="1500" b="1" dirty="0">
                <a:solidFill>
                  <a:schemeClr val="tx1"/>
                </a:solidFill>
              </a:rPr>
              <a:t>L</a:t>
            </a:r>
            <a:r>
              <a:rPr lang="it-IT" sz="1500" b="1" dirty="0" smtClean="0">
                <a:solidFill>
                  <a:schemeClr val="tx1"/>
                </a:solidFill>
              </a:rPr>
              <a:t>e </a:t>
            </a:r>
            <a:r>
              <a:rPr lang="it-IT" sz="1500" b="1" dirty="0">
                <a:solidFill>
                  <a:schemeClr val="tx1"/>
                </a:solidFill>
              </a:rPr>
              <a:t>evidenze relative allo stage possono consistere in: documentazioni “formali” (dichiarazioni riconosciute-riconoscibili: attestati, dichiarazioni del datore di lavoro, ecc.), evidenze di “output” (prodotto dell’attività della persona: campioni di prodotto, documenti realizzati), evidenze di “azione” (testimonianze, registrazioni, altra documentazione). </a:t>
            </a: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Di norma </a:t>
            </a:r>
            <a:r>
              <a:rPr lang="it-IT" sz="1500" b="1" dirty="0">
                <a:solidFill>
                  <a:schemeClr val="tx1"/>
                </a:solidFill>
              </a:rPr>
              <a:t>le evidenze dello stage vengono raccolte</a:t>
            </a:r>
            <a:r>
              <a:rPr lang="it-IT" sz="1500" b="1" dirty="0" smtClean="0">
                <a:solidFill>
                  <a:schemeClr val="tx1"/>
                </a:solidFill>
              </a:rPr>
              <a:t>.</a:t>
            </a: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Nel </a:t>
            </a:r>
            <a:r>
              <a:rPr lang="it-IT" sz="1500" b="1" dirty="0">
                <a:solidFill>
                  <a:schemeClr val="tx1"/>
                </a:solidFill>
              </a:rPr>
              <a:t>caso delle competenze di base, costituiscono evidenza:</a:t>
            </a:r>
          </a:p>
          <a:p>
            <a:pPr algn="just">
              <a:spcBef>
                <a:spcPts val="300"/>
              </a:spcBef>
              <a:spcAft>
                <a:spcPts val="300"/>
              </a:spcAft>
            </a:pPr>
            <a:r>
              <a:rPr lang="it-IT" sz="1500" b="1" dirty="0">
                <a:solidFill>
                  <a:schemeClr val="tx1"/>
                </a:solidFill>
              </a:rPr>
              <a:t>esiti di specifiche prove finalizzate a verificare il possesso di una o più competenze di base;</a:t>
            </a:r>
          </a:p>
          <a:p>
            <a:pPr algn="just">
              <a:spcBef>
                <a:spcPts val="300"/>
              </a:spcBef>
              <a:spcAft>
                <a:spcPts val="300"/>
              </a:spcAft>
            </a:pPr>
            <a:r>
              <a:rPr lang="it-IT" sz="1500" b="1" dirty="0">
                <a:solidFill>
                  <a:schemeClr val="tx1"/>
                </a:solidFill>
              </a:rPr>
              <a:t>esiti di prove finalizzate a testare il possesso di una o più competenze tecnico –professionale (standard della qualifica) nelle quali è stato possibile verificare anche il possesso di competenze di base.</a:t>
            </a: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r>
              <a:rPr lang="it-IT" sz="1500" b="1" dirty="0" smtClean="0">
                <a:solidFill>
                  <a:schemeClr val="tx1"/>
                </a:solidFill>
              </a:rPr>
              <a:t>Laddove </a:t>
            </a:r>
            <a:r>
              <a:rPr lang="it-IT" sz="1500" b="1" dirty="0">
                <a:solidFill>
                  <a:schemeClr val="tx1"/>
                </a:solidFill>
              </a:rPr>
              <a:t>ne sussistano le condizioni, possono costituire evidenza le valutazioni che il Consiglio di classe/Equipe formativa esprime e formalizza in relazione </a:t>
            </a:r>
            <a:r>
              <a:rPr lang="it-IT" sz="1500" b="1" dirty="0" smtClean="0">
                <a:solidFill>
                  <a:schemeClr val="tx1"/>
                </a:solidFill>
              </a:rPr>
              <a:t>alle competenze </a:t>
            </a:r>
            <a:r>
              <a:rPr lang="it-IT" sz="1500" b="1" dirty="0">
                <a:solidFill>
                  <a:schemeClr val="tx1"/>
                </a:solidFill>
              </a:rPr>
              <a:t>di base </a:t>
            </a:r>
            <a:r>
              <a:rPr lang="it-IT" sz="1500" b="1" dirty="0" smtClean="0">
                <a:solidFill>
                  <a:schemeClr val="tx1"/>
                </a:solidFill>
              </a:rPr>
              <a:t>acquisite dall’allievo</a:t>
            </a:r>
            <a:r>
              <a:rPr lang="it-IT" sz="1500" b="1" dirty="0">
                <a:solidFill>
                  <a:schemeClr val="tx1"/>
                </a:solidFill>
              </a:rPr>
              <a:t>.</a:t>
            </a:r>
          </a:p>
          <a:p>
            <a:pPr marL="0" indent="0" algn="just">
              <a:lnSpc>
                <a:spcPct val="100000"/>
              </a:lnSpc>
              <a:spcBef>
                <a:spcPts val="300"/>
              </a:spcBef>
              <a:spcAft>
                <a:spcPts val="300"/>
              </a:spcAft>
              <a:buNone/>
            </a:pPr>
            <a:r>
              <a:rPr lang="it-IT" sz="1500" b="1" dirty="0">
                <a:solidFill>
                  <a:schemeClr val="tx1"/>
                </a:solidFill>
              </a:rPr>
              <a:t>  </a:t>
            </a:r>
            <a:endParaRPr lang="it-IT" sz="1500" b="1" dirty="0" smtClean="0">
              <a:solidFill>
                <a:schemeClr val="tx1"/>
              </a:solidFill>
            </a:endParaRPr>
          </a:p>
          <a:p>
            <a:pPr marL="0" indent="0" algn="just">
              <a:lnSpc>
                <a:spcPct val="100000"/>
              </a:lnSpc>
              <a:spcBef>
                <a:spcPts val="300"/>
              </a:spcBef>
              <a:spcAft>
                <a:spcPts val="300"/>
              </a:spcAft>
              <a:buNone/>
            </a:pPr>
            <a:endParaRPr lang="it-IT" sz="1500" b="1" dirty="0" smtClean="0">
              <a:solidFill>
                <a:schemeClr val="tx1"/>
              </a:solidFill>
            </a:endParaRPr>
          </a:p>
          <a:p>
            <a:pPr marL="0" indent="0" algn="just">
              <a:lnSpc>
                <a:spcPct val="100000"/>
              </a:lnSpc>
              <a:spcBef>
                <a:spcPts val="300"/>
              </a:spcBef>
              <a:spcAft>
                <a:spcPts val="300"/>
              </a:spcAft>
              <a:buNone/>
            </a:pPr>
            <a:endParaRPr lang="it-IT" sz="1500" b="1" noProof="1">
              <a:solidFill>
                <a:schemeClr val="tx1"/>
              </a:solidFill>
            </a:endParaRPr>
          </a:p>
          <a:p>
            <a:pPr marL="0" indent="0" algn="just">
              <a:lnSpc>
                <a:spcPct val="100000"/>
              </a:lnSpc>
              <a:spcBef>
                <a:spcPts val="300"/>
              </a:spcBef>
              <a:spcAft>
                <a:spcPts val="300"/>
              </a:spcAft>
              <a:buNone/>
            </a:pPr>
            <a:endParaRPr lang="it-IT" sz="1500" b="1" noProof="1">
              <a:solidFill>
                <a:schemeClr val="tx1"/>
              </a:solidFill>
            </a:endParaRPr>
          </a:p>
          <a:p>
            <a:pPr marL="0" indent="0" algn="just">
              <a:lnSpc>
                <a:spcPct val="100000"/>
              </a:lnSpc>
              <a:spcBef>
                <a:spcPts val="300"/>
              </a:spcBef>
              <a:spcAft>
                <a:spcPts val="300"/>
              </a:spcAft>
              <a:buNone/>
            </a:pPr>
            <a:endParaRPr lang="it-IT" sz="1500" b="1" noProof="1">
              <a:solidFill>
                <a:schemeClr val="tx1"/>
              </a:solidFill>
            </a:endParaRPr>
          </a:p>
        </p:txBody>
      </p:sp>
      <p:sp>
        <p:nvSpPr>
          <p:cNvPr id="5" name="Titolo 1"/>
          <p:cNvSpPr>
            <a:spLocks noGrp="1"/>
          </p:cNvSpPr>
          <p:nvPr>
            <p:ph type="title"/>
          </p:nvPr>
        </p:nvSpPr>
        <p:spPr>
          <a:xfrm>
            <a:off x="2088108" y="635974"/>
            <a:ext cx="9426671" cy="668740"/>
          </a:xfrm>
        </p:spPr>
        <p:txBody>
          <a:bodyPr>
            <a:normAutofit/>
          </a:bodyPr>
          <a:lstStyle/>
          <a:p>
            <a:pPr>
              <a:spcBef>
                <a:spcPts val="0"/>
              </a:spcBef>
            </a:pPr>
            <a:r>
              <a:rPr lang="it-IT" sz="2400" b="1" noProof="1">
                <a:solidFill>
                  <a:schemeClr val="tx1"/>
                </a:solidFill>
              </a:rPr>
              <a:t>La raccolta e la valutazione delle </a:t>
            </a:r>
            <a:r>
              <a:rPr lang="it-IT" sz="2400" b="1" noProof="1" smtClean="0">
                <a:solidFill>
                  <a:schemeClr val="tx1"/>
                </a:solidFill>
              </a:rPr>
              <a:t>evidenze/3</a:t>
            </a:r>
            <a:endParaRPr lang="it-IT" sz="2400" b="1" i="0" noProof="1">
              <a:solidFill>
                <a:schemeClr val="tx1"/>
              </a:solidFill>
              <a:latin typeface="Segoe UI Light"/>
            </a:endParaRPr>
          </a:p>
        </p:txBody>
      </p:sp>
      <p:sp>
        <p:nvSpPr>
          <p:cNvPr id="2" name="Segnaposto numero diapositiva 1"/>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322089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319970" y="1847696"/>
            <a:ext cx="8857546" cy="4170372"/>
          </a:xfrm>
          <a:prstGeom prst="rect">
            <a:avLst/>
          </a:prstGeom>
        </p:spPr>
        <p:txBody>
          <a:bodyPr wrap="square">
            <a:spAutoFit/>
          </a:bodyPr>
          <a:lstStyle/>
          <a:p>
            <a:pPr algn="just">
              <a:lnSpc>
                <a:spcPct val="100000"/>
              </a:lnSpc>
              <a:spcBef>
                <a:spcPts val="300"/>
              </a:spcBef>
              <a:spcAft>
                <a:spcPts val="300"/>
              </a:spcAft>
            </a:pPr>
            <a:r>
              <a:rPr lang="it-IT" sz="1500" b="1" dirty="0"/>
              <a:t>Sono considerate evidenze le prove con esito positivo o, nel caso di prove articolate in diverse parti, quelle parti delle prove che sono risultate positive, purché correlabili a conoscenze-capacità della Qualifica.</a:t>
            </a:r>
          </a:p>
          <a:p>
            <a:pPr algn="just">
              <a:lnSpc>
                <a:spcPct val="100000"/>
              </a:lnSpc>
              <a:spcBef>
                <a:spcPts val="300"/>
              </a:spcBef>
              <a:spcAft>
                <a:spcPts val="300"/>
              </a:spcAft>
            </a:pPr>
            <a:endParaRPr lang="it-IT" sz="1500" b="1" noProof="1"/>
          </a:p>
          <a:p>
            <a:pPr algn="just">
              <a:lnSpc>
                <a:spcPct val="100000"/>
              </a:lnSpc>
              <a:spcBef>
                <a:spcPts val="300"/>
              </a:spcBef>
              <a:spcAft>
                <a:spcPts val="300"/>
              </a:spcAft>
            </a:pPr>
            <a:r>
              <a:rPr lang="it-IT" sz="1500" b="1" dirty="0"/>
              <a:t>Le prove di ciascun allievo che costituiscono “evidenze” vengono raccolte e registrate dall’EPV nel Dossier delle evidenze. </a:t>
            </a:r>
            <a:endParaRPr lang="it-IT" sz="1500" b="1" dirty="0" smtClean="0"/>
          </a:p>
          <a:p>
            <a:pPr algn="just">
              <a:lnSpc>
                <a:spcPct val="100000"/>
              </a:lnSpc>
              <a:spcBef>
                <a:spcPts val="300"/>
              </a:spcBef>
              <a:spcAft>
                <a:spcPts val="300"/>
              </a:spcAft>
            </a:pPr>
            <a:r>
              <a:rPr lang="it-IT" sz="1500" b="1" dirty="0" smtClean="0"/>
              <a:t>La </a:t>
            </a:r>
            <a:r>
              <a:rPr lang="it-IT" sz="1500" b="1" dirty="0"/>
              <a:t>loro raccolta così come la registrazione può avvenire con tempi diversi e cioè: via via che vengono prodotte, in momenti dati o al termine del percorso. Ciascun soggetto (Scuola/Ente) decide autonomamente quando farlo. Ogni soggetto che realizza un percorso formativo decide come e quando realizzare le verifiche, in funzione del programma didattico/formativo, dell’andamento in concreto del processo di apprendimento degli allievi, delle condizioni operative presenti, </a:t>
            </a:r>
            <a:r>
              <a:rPr lang="it-IT" sz="1500" b="1" dirty="0" smtClean="0"/>
              <a:t>ecc. </a:t>
            </a:r>
            <a:r>
              <a:rPr lang="it-IT" sz="1500" b="1" dirty="0"/>
              <a:t>ecc</a:t>
            </a:r>
            <a:r>
              <a:rPr lang="it-IT" sz="1500" b="1" dirty="0" smtClean="0"/>
              <a:t>. ...</a:t>
            </a:r>
            <a:endParaRPr lang="it-IT" sz="1500" b="1" dirty="0"/>
          </a:p>
          <a:p>
            <a:pPr algn="just">
              <a:lnSpc>
                <a:spcPct val="100000"/>
              </a:lnSpc>
              <a:spcBef>
                <a:spcPts val="300"/>
              </a:spcBef>
              <a:spcAft>
                <a:spcPts val="300"/>
              </a:spcAft>
            </a:pPr>
            <a:endParaRPr lang="it-IT" sz="1500" b="1" dirty="0"/>
          </a:p>
          <a:p>
            <a:pPr algn="just">
              <a:lnSpc>
                <a:spcPct val="100000"/>
              </a:lnSpc>
              <a:spcBef>
                <a:spcPts val="300"/>
              </a:spcBef>
              <a:spcAft>
                <a:spcPts val="300"/>
              </a:spcAft>
            </a:pPr>
            <a:r>
              <a:rPr lang="it-IT" sz="1500" b="1" dirty="0"/>
              <a:t>E’ possibile che nella documentazione prodotta dai “comitati settoriali” siano presenti materiali utili alla progettazione delle verifiche. E’ facoltà del personale docente decidere, qualora i materiali fossero disponibili, se utilizzarli per la progettazione delle verifiche.</a:t>
            </a:r>
          </a:p>
        </p:txBody>
      </p:sp>
      <p:sp>
        <p:nvSpPr>
          <p:cNvPr id="5" name="Rettangolo 4"/>
          <p:cNvSpPr/>
          <p:nvPr/>
        </p:nvSpPr>
        <p:spPr>
          <a:xfrm>
            <a:off x="2074310" y="739511"/>
            <a:ext cx="6931706" cy="461665"/>
          </a:xfrm>
          <a:prstGeom prst="rect">
            <a:avLst/>
          </a:prstGeom>
        </p:spPr>
        <p:txBody>
          <a:bodyPr wrap="none">
            <a:spAutoFit/>
          </a:bodyPr>
          <a:lstStyle/>
          <a:p>
            <a:r>
              <a:rPr lang="it-IT" sz="2400" b="1" noProof="1"/>
              <a:t>La raccolta e la valutazione delle </a:t>
            </a:r>
            <a:r>
              <a:rPr lang="it-IT" sz="2400" b="1" noProof="1" smtClean="0"/>
              <a:t>evidenze/4</a:t>
            </a:r>
            <a:endParaRPr lang="it-IT" sz="2400" dirty="0"/>
          </a:p>
        </p:txBody>
      </p:sp>
      <p:sp>
        <p:nvSpPr>
          <p:cNvPr id="6" name="Segnaposto numero diapositiva 5"/>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937726989"/>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191</TotalTime>
  <Words>5012</Words>
  <Application>Microsoft Office PowerPoint</Application>
  <PresentationFormat>Widescreen</PresentationFormat>
  <Paragraphs>361</Paragraphs>
  <Slides>38</Slides>
  <Notes>4</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38</vt:i4>
      </vt:variant>
    </vt:vector>
  </HeadingPairs>
  <TitlesOfParts>
    <vt:vector size="46" baseType="lpstr">
      <vt:lpstr>Arial</vt:lpstr>
      <vt:lpstr>Calibri</vt:lpstr>
      <vt:lpstr>Century Gothic</vt:lpstr>
      <vt:lpstr>Segoe UI Light</vt:lpstr>
      <vt:lpstr>Times New Roman</vt:lpstr>
      <vt:lpstr>Wingdings</vt:lpstr>
      <vt:lpstr>Wingdings 3</vt:lpstr>
      <vt:lpstr>Filo</vt:lpstr>
      <vt:lpstr>   La formalizzazione e certificazione delle competenze nella IeFP l’applicazione del sistema regionale-SRFC</vt:lpstr>
      <vt:lpstr>Sommario </vt:lpstr>
      <vt:lpstr>Presentazione standard di PowerPoint</vt:lpstr>
      <vt:lpstr>Presentazione standard di PowerPoint</vt:lpstr>
      <vt:lpstr>Presentazione standard di PowerPoint</vt:lpstr>
      <vt:lpstr>La raccolta e la valutazione delle evidenze/1</vt:lpstr>
      <vt:lpstr>Presentazione standard di PowerPoint</vt:lpstr>
      <vt:lpstr>La raccolta e la valutazione delle evidenze/3</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Miranda Bassoli</dc:creator>
  <cp:lastModifiedBy>Miranda Bassoli</cp:lastModifiedBy>
  <cp:revision>33</cp:revision>
  <dcterms:created xsi:type="dcterms:W3CDTF">2014-05-04T20:43:14Z</dcterms:created>
  <dcterms:modified xsi:type="dcterms:W3CDTF">2014-05-05T10:59:38Z</dcterms:modified>
</cp:coreProperties>
</file>