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5"/>
  </p:notesMasterIdLst>
  <p:sldIdLst>
    <p:sldId id="256" r:id="rId2"/>
    <p:sldId id="260" r:id="rId3"/>
    <p:sldId id="261" r:id="rId4"/>
    <p:sldId id="259" r:id="rId5"/>
    <p:sldId id="272" r:id="rId6"/>
    <p:sldId id="279" r:id="rId7"/>
    <p:sldId id="280" r:id="rId8"/>
    <p:sldId id="290" r:id="rId9"/>
    <p:sldId id="257" r:id="rId10"/>
    <p:sldId id="291" r:id="rId11"/>
    <p:sldId id="269" r:id="rId12"/>
    <p:sldId id="283" r:id="rId13"/>
    <p:sldId id="264" r:id="rId14"/>
    <p:sldId id="292" r:id="rId15"/>
    <p:sldId id="285" r:id="rId16"/>
    <p:sldId id="265" r:id="rId17"/>
    <p:sldId id="293" r:id="rId18"/>
    <p:sldId id="286" r:id="rId19"/>
    <p:sldId id="266" r:id="rId20"/>
    <p:sldId id="267" r:id="rId21"/>
    <p:sldId id="294" r:id="rId22"/>
    <p:sldId id="262" r:id="rId23"/>
    <p:sldId id="2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FFCC"/>
    <a:srgbClr val="0000CC"/>
    <a:srgbClr val="CC00CC"/>
    <a:srgbClr val="FFFF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9339C-BA67-409E-BA05-2A2FE4A2578F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D9588-FA0E-465D-B13A-2249177EB5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79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679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365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314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190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51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898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443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833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282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13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36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813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410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86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98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1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04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16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15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588-FA0E-465D-B13A-2249177EB5D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66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51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74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02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40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3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59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751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73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90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35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98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71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36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13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30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4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35172-E1B1-4B88-B073-2E097EC55721}" type="datetimeFigureOut">
              <a:rPr lang="it-IT" smtClean="0"/>
              <a:t>24/07/2020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A917CF-F365-41D4-8E7A-426D8828369E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81E1C0-3F46-43C5-99EC-05A70C25DC6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84" y="6232017"/>
            <a:ext cx="5652538" cy="5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1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9br1ApitE&amp;list=PLUFJ9bJY5gCLbhW_hMT5Z1ovBDVBs5qCS&amp;index=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_qU8BHQx78&amp;list=PLUFJ9bJY5gCLbhW_hMT5Z1ovBDVBs5qCS&amp;index=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uAho3uu_w&amp;list=PLUFJ9bJY5gCLbhW_hMT5Z1ovBDVBs5qCS&amp;index=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6Nld8bCXOU&amp;list=PLUFJ9bJY5gCJJgoWa8fG9wTqAjIpl05zj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formazionelavoro.regione.emilia-romagna.it/sito-fse/POR-2014-2020/monitoraggio-e-valutazione/valutazion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azionelavoro.regione.emilia-romagna.it/sito-fse/" TargetMode="External"/><Relationship Id="rId2" Type="http://schemas.openxmlformats.org/officeDocument/2006/relationships/hyperlink" Target="https://formazionelavoro.regione.emilia-romagna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ormazionelavoro@regione.emilia-romagna.i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ottotitolo 2">
            <a:extLst>
              <a:ext uri="{FF2B5EF4-FFF2-40B4-BE49-F238E27FC236}">
                <a16:creationId xmlns:a16="http://schemas.microsoft.com/office/drawing/2014/main" id="{7A37B5D4-4482-4BDD-95B4-73B472F3B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it-IT" dirty="0"/>
              <a:t>	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89F86C-695B-4A5C-B11E-1AFB19722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5974" y="1899096"/>
            <a:ext cx="7766936" cy="265383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/>
              <a:t>Por </a:t>
            </a:r>
            <a:r>
              <a:rPr lang="it-IT" sz="4800" dirty="0" err="1"/>
              <a:t>Fse</a:t>
            </a:r>
            <a:r>
              <a:rPr lang="it-IT" sz="4800" dirty="0"/>
              <a:t> 2014-2020</a:t>
            </a:r>
            <a:br>
              <a:rPr lang="it-IT" sz="4800" dirty="0"/>
            </a:br>
            <a:r>
              <a:rPr lang="it-IT" sz="4800" dirty="0"/>
              <a:t>Relazione annuale 2019</a:t>
            </a:r>
            <a:br>
              <a:rPr lang="it-IT" sz="4800" dirty="0"/>
            </a:br>
            <a:br>
              <a:rPr lang="it-IT" sz="4800" dirty="0"/>
            </a:br>
            <a:r>
              <a:rPr lang="it-IT" dirty="0"/>
              <a:t>Sintesi per il cittadino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8C0DDF7-F958-44AA-88FC-E8B56F2B1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28" y="426225"/>
            <a:ext cx="6980675" cy="942988"/>
          </a:xfrm>
          <a:prstGeom prst="rect">
            <a:avLst/>
          </a:prstGeom>
        </p:spPr>
      </p:pic>
      <p:pic>
        <p:nvPicPr>
          <p:cNvPr id="9" name="Immagine 8" descr="Immagine che contiene cibo&#10;&#10;Descrizione generata automaticamente">
            <a:extLst>
              <a:ext uri="{FF2B5EF4-FFF2-40B4-BE49-F238E27FC236}">
                <a16:creationId xmlns:a16="http://schemas.microsoft.com/office/drawing/2014/main" id="{62C8D8FB-DA95-4060-A428-21D0964B09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1" y="5075086"/>
            <a:ext cx="3477783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34" y="1282340"/>
            <a:ext cx="4709568" cy="415326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C3ABDAE5-7234-4D5C-99F9-0C6D203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91" y="2771156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parola alle persone</a:t>
            </a:r>
            <a:br>
              <a:rPr lang="it-IT" b="1" dirty="0"/>
            </a:b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Francesca ci racconta come ha realizzato il suo sogno di diventare disegnatrice meccanica</a:t>
            </a:r>
            <a:b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it-IT" sz="1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86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B1F5F-8CF4-4FF1-9A6A-A55AEF23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Asse I - Priorità di investimento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F51ED9-D482-48F7-AFC5-5AB35B9C3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710817"/>
            <a:ext cx="4185623" cy="576262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it-IT" sz="1800" b="1" dirty="0"/>
              <a:t>Accesso all'occupazione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0E7AC49-8B1D-427C-A36C-9A3A420FD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287079"/>
            <a:ext cx="4185623" cy="3304117"/>
          </a:xfrm>
        </p:spPr>
        <p:txBody>
          <a:bodyPr>
            <a:normAutofit/>
          </a:bodyPr>
          <a:lstStyle/>
          <a:p>
            <a:r>
              <a:rPr lang="it-IT" u="sng" dirty="0"/>
              <a:t>Obiettivo</a:t>
            </a:r>
            <a:r>
              <a:rPr lang="it-IT" dirty="0"/>
              <a:t>: migliorare le </a:t>
            </a:r>
            <a:r>
              <a:rPr lang="it-IT" b="1" dirty="0"/>
              <a:t>competenze</a:t>
            </a:r>
            <a:r>
              <a:rPr lang="it-IT" dirty="0"/>
              <a:t> delle persone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75F0637-23D4-47FA-976F-47130CD68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750" y="3670590"/>
            <a:ext cx="4185618" cy="576262"/>
          </a:xfrm>
          <a:solidFill>
            <a:srgbClr val="CC66FF">
              <a:alpha val="30196"/>
            </a:srgbClr>
          </a:solidFill>
        </p:spPr>
        <p:txBody>
          <a:bodyPr anchor="ctr"/>
          <a:lstStyle/>
          <a:p>
            <a:r>
              <a:rPr lang="it-IT" sz="1800" b="1" dirty="0"/>
              <a:t>Giovani nel mercato del lavoro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BB2A015-172B-4BAE-9DAE-BB385C363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5751" y="4246852"/>
            <a:ext cx="4185617" cy="1192951"/>
          </a:xfrm>
        </p:spPr>
        <p:txBody>
          <a:bodyPr>
            <a:normAutofit/>
          </a:bodyPr>
          <a:lstStyle/>
          <a:p>
            <a:pPr lvl="0"/>
            <a:r>
              <a:rPr lang="it-IT" u="sng" dirty="0"/>
              <a:t>Obiettivo</a:t>
            </a:r>
            <a:r>
              <a:rPr lang="it-IT" dirty="0"/>
              <a:t>: incrementare</a:t>
            </a:r>
            <a:r>
              <a:rPr lang="it-IT" b="1" dirty="0"/>
              <a:t> </a:t>
            </a:r>
            <a:r>
              <a:rPr lang="it-IT" dirty="0"/>
              <a:t>il numero di giovani che consegue almeno una </a:t>
            </a:r>
            <a:r>
              <a:rPr lang="it-IT" b="1" dirty="0"/>
              <a:t>qualifica professionale</a:t>
            </a:r>
            <a:r>
              <a:rPr lang="it-IT" dirty="0"/>
              <a:t> 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8A3596A0-41DC-4A64-A780-F53F8CB5A3E5}"/>
              </a:ext>
            </a:extLst>
          </p:cNvPr>
          <p:cNvSpPr txBox="1">
            <a:spLocks/>
          </p:cNvSpPr>
          <p:nvPr/>
        </p:nvSpPr>
        <p:spPr>
          <a:xfrm>
            <a:off x="5237822" y="1710817"/>
            <a:ext cx="4185623" cy="5762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Uguaglianza tra uomini e donne</a:t>
            </a:r>
          </a:p>
        </p:txBody>
      </p: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7A13EA38-13F8-4FB3-BCB5-5E94A918B8F2}"/>
              </a:ext>
            </a:extLst>
          </p:cNvPr>
          <p:cNvSpPr txBox="1">
            <a:spLocks/>
          </p:cNvSpPr>
          <p:nvPr/>
        </p:nvSpPr>
        <p:spPr>
          <a:xfrm>
            <a:off x="5237822" y="2287079"/>
            <a:ext cx="4185623" cy="330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u="sng" dirty="0"/>
              <a:t>Obiettivo</a:t>
            </a:r>
            <a:r>
              <a:rPr lang="it-IT" dirty="0"/>
              <a:t>: </a:t>
            </a:r>
            <a:r>
              <a:rPr lang="it-IT" b="1" dirty="0"/>
              <a:t>aumentare l’occupazione femminile </a:t>
            </a:r>
            <a:r>
              <a:rPr lang="it-IT" dirty="0"/>
              <a:t>promuovendo lo studio delle </a:t>
            </a:r>
            <a:r>
              <a:rPr lang="it-IT" b="1" dirty="0"/>
              <a:t>discipline STEAM</a:t>
            </a:r>
            <a:r>
              <a:rPr lang="it-IT" dirty="0"/>
              <a:t> (Science, Technology, Engineering, </a:t>
            </a:r>
            <a:r>
              <a:rPr lang="it-IT" dirty="0" err="1"/>
              <a:t>Arts</a:t>
            </a:r>
            <a:r>
              <a:rPr lang="it-IT" dirty="0"/>
              <a:t>, </a:t>
            </a:r>
            <a:r>
              <a:rPr lang="it-IT" dirty="0" err="1"/>
              <a:t>Mathematics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531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B1F5F-8CF4-4FF1-9A6A-A55AEF23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Asse I - Priorità di investimento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75F0637-23D4-47FA-976F-47130CD68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746" y="2160983"/>
            <a:ext cx="4205744" cy="576262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lvl="0">
              <a:buClr>
                <a:srgbClr val="5FCBEF"/>
              </a:buClr>
            </a:pPr>
            <a:r>
              <a:rPr lang="it-IT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Adattamento al cambiamento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BB2A015-172B-4BAE-9DAE-BB385C363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5747" y="2737245"/>
            <a:ext cx="4205743" cy="3511155"/>
          </a:xfrm>
        </p:spPr>
        <p:txBody>
          <a:bodyPr>
            <a:normAutofit/>
          </a:bodyPr>
          <a:lstStyle/>
          <a:p>
            <a:r>
              <a:rPr lang="it-IT" u="sng" dirty="0"/>
              <a:t>Obiettivo</a:t>
            </a:r>
            <a:r>
              <a:rPr lang="it-IT" dirty="0"/>
              <a:t>: aiutare i </a:t>
            </a:r>
            <a:r>
              <a:rPr lang="it-IT" b="1" dirty="0"/>
              <a:t>lavoratori delle imprese in crisi </a:t>
            </a:r>
            <a:r>
              <a:rPr lang="it-IT" dirty="0"/>
              <a:t>attraverso riconversioni professionali e ricollocazioni</a:t>
            </a:r>
          </a:p>
          <a:p>
            <a:endParaRPr lang="it-IT" dirty="0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A7287926-24BD-470D-AC57-58384EFCF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7700" y="2160983"/>
            <a:ext cx="4185623" cy="576262"/>
          </a:xfrm>
          <a:solidFill>
            <a:srgbClr val="FFFF99"/>
          </a:solidFill>
        </p:spPr>
        <p:txBody>
          <a:bodyPr anchor="ctr"/>
          <a:lstStyle/>
          <a:p>
            <a:r>
              <a:rPr lang="it-IT" sz="1800" b="1" dirty="0"/>
              <a:t>Istituzioni del mercato del lavoro </a:t>
            </a:r>
          </a:p>
        </p:txBody>
      </p:sp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id="{16DB2E98-5CC2-420A-9848-A8C58E01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7700" y="2737245"/>
            <a:ext cx="4185623" cy="1820687"/>
          </a:xfrm>
        </p:spPr>
        <p:txBody>
          <a:bodyPr>
            <a:normAutofit/>
          </a:bodyPr>
          <a:lstStyle/>
          <a:p>
            <a:r>
              <a:rPr lang="it-IT" u="sng" dirty="0"/>
              <a:t>Obiettivo</a:t>
            </a:r>
            <a:r>
              <a:rPr lang="it-IT" dirty="0"/>
              <a:t>: rendere le istituzioni del mercato del lavoro </a:t>
            </a:r>
            <a:r>
              <a:rPr lang="it-IT" b="1" dirty="0"/>
              <a:t>più moderne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703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5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Titolo 8">
            <a:extLst>
              <a:ext uri="{FF2B5EF4-FFF2-40B4-BE49-F238E27FC236}">
                <a16:creationId xmlns:a16="http://schemas.microsoft.com/office/drawing/2014/main" id="{1ECDAA0B-C182-4FD0-9B53-1EEFF467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1650607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Asse II – </a:t>
            </a:r>
            <a:br>
              <a:rPr lang="en-US" sz="3600" dirty="0"/>
            </a:br>
            <a:r>
              <a:rPr lang="it-IT" sz="3600" dirty="0"/>
              <a:t>Inclusione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5138150-6430-426E-9B06-DBB6D03D4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167" y="3201596"/>
            <a:ext cx="3720916" cy="3560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1700" dirty="0"/>
              <a:t>Complessivamente, </a:t>
            </a:r>
            <a:r>
              <a:rPr lang="it-IT" sz="1700" b="1" dirty="0">
                <a:latin typeface="Trebuchet MS" charset="0"/>
              </a:rPr>
              <a:t>45.320 persone</a:t>
            </a:r>
            <a:r>
              <a:rPr lang="it-IT" sz="1700" dirty="0"/>
              <a:t> hanno intrapreso un percorso per l’inclusione sociale.</a:t>
            </a:r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F40C415-CBD6-4E14-9C1E-3D4D9B83A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585714"/>
            <a:ext cx="4513262" cy="3384946"/>
          </a:xfrm>
        </p:spPr>
      </p:pic>
    </p:spTree>
    <p:extLst>
      <p:ext uri="{BB962C8B-B14F-4D97-AF65-F5344CB8AC3E}">
        <p14:creationId xmlns:p14="http://schemas.microsoft.com/office/powerpoint/2010/main" val="114199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66" y="1263700"/>
            <a:ext cx="4268695" cy="417190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FEFA69F2-C670-4B68-9C80-6CE91E03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85" y="2516789"/>
            <a:ext cx="3854528" cy="166572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parola alle persone</a:t>
            </a:r>
            <a:br>
              <a:rPr lang="it-IT" b="1" dirty="0"/>
            </a:b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Stefano, </a:t>
            </a:r>
            <a:r>
              <a:rPr lang="it-IT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Icham</a:t>
            </a: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Naomi e Nicoletta ci raccontano da San Patrignano come sono riusciti a realizzare i loro desideri imparando un lavoro</a:t>
            </a:r>
            <a:b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it-IT" sz="1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9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B1F5F-8CF4-4FF1-9A6A-A55AEF23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Asse II - Priorità di investimento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F51ED9-D482-48F7-AFC5-5AB35B9C3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737756"/>
            <a:ext cx="4185623" cy="576262"/>
          </a:xfrm>
          <a:solidFill>
            <a:srgbClr val="CC00CC">
              <a:alpha val="16078"/>
            </a:srgbClr>
          </a:solidFill>
        </p:spPr>
        <p:txBody>
          <a:bodyPr anchor="ctr"/>
          <a:lstStyle/>
          <a:p>
            <a:r>
              <a:rPr lang="it-IT" sz="1800" b="1" dirty="0"/>
              <a:t>Inclusione attiva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0E7AC49-8B1D-427C-A36C-9A3A420FD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3314018"/>
            <a:ext cx="4185623" cy="3304117"/>
          </a:xfrm>
        </p:spPr>
        <p:txBody>
          <a:bodyPr>
            <a:normAutofit/>
          </a:bodyPr>
          <a:lstStyle/>
          <a:p>
            <a:r>
              <a:rPr lang="it-IT" u="sng" dirty="0"/>
              <a:t>Obiettivo</a:t>
            </a:r>
            <a:r>
              <a:rPr lang="it-IT" dirty="0"/>
              <a:t>: contrastare il rischio di </a:t>
            </a:r>
            <a:r>
              <a:rPr lang="it-IT" b="1" dirty="0"/>
              <a:t>esclusione sociale </a:t>
            </a:r>
            <a:r>
              <a:rPr lang="it-IT" dirty="0"/>
              <a:t>delle persone più vulnerabili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75F0637-23D4-47FA-976F-47130CD68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2737756"/>
            <a:ext cx="4185618" cy="5762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sz="1800" b="1" dirty="0"/>
              <a:t>Servizi accessibili, sostenibili e di qualità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BB2A015-172B-4BAE-9DAE-BB385C363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3314019"/>
            <a:ext cx="4185617" cy="3304116"/>
          </a:xfrm>
        </p:spPr>
        <p:txBody>
          <a:bodyPr>
            <a:normAutofit/>
          </a:bodyPr>
          <a:lstStyle/>
          <a:p>
            <a:pPr lvl="0"/>
            <a:r>
              <a:rPr lang="it-IT" u="sng" dirty="0"/>
              <a:t>Obiettivo</a:t>
            </a:r>
            <a:r>
              <a:rPr lang="it-IT" dirty="0"/>
              <a:t>: supportare la</a:t>
            </a:r>
            <a:r>
              <a:rPr lang="it-IT" b="1" dirty="0"/>
              <a:t> conciliazione vita-lavoro</a:t>
            </a:r>
            <a:r>
              <a:rPr lang="it-IT" dirty="0"/>
              <a:t> delle famiglie</a:t>
            </a:r>
          </a:p>
        </p:txBody>
      </p:sp>
    </p:spTree>
    <p:extLst>
      <p:ext uri="{BB962C8B-B14F-4D97-AF65-F5344CB8AC3E}">
        <p14:creationId xmlns:p14="http://schemas.microsoft.com/office/powerpoint/2010/main" val="54927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Titolo 8">
            <a:extLst>
              <a:ext uri="{FF2B5EF4-FFF2-40B4-BE49-F238E27FC236}">
                <a16:creationId xmlns:a16="http://schemas.microsoft.com/office/drawing/2014/main" id="{1ECDAA0B-C182-4FD0-9B53-1EEFF467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1636546"/>
            <a:ext cx="3729076" cy="1320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Asse III – </a:t>
            </a:r>
            <a:br>
              <a:rPr lang="en-US" sz="3600" dirty="0"/>
            </a:br>
            <a:r>
              <a:rPr lang="it-IT" sz="3600" dirty="0"/>
              <a:t>Istruzione</a:t>
            </a:r>
            <a:r>
              <a:rPr lang="en-US" sz="3600" dirty="0"/>
              <a:t> e </a:t>
            </a:r>
            <a:r>
              <a:rPr lang="it-IT" sz="3600" dirty="0"/>
              <a:t>formazione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5138150-6430-426E-9B06-DBB6D03D4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167" y="3187535"/>
            <a:ext cx="3720916" cy="3560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1700" dirty="0"/>
              <a:t>Complessivamente, </a:t>
            </a:r>
            <a:r>
              <a:rPr lang="it-IT" sz="1700" b="1" dirty="0">
                <a:latin typeface="Trebuchet MS" charset="0"/>
              </a:rPr>
              <a:t>34.479 persone</a:t>
            </a:r>
            <a:r>
              <a:rPr lang="it-IT" sz="1700" dirty="0"/>
              <a:t> hanno intrapreso un percorso di istruzione e formazione.</a:t>
            </a:r>
          </a:p>
          <a:p>
            <a:endParaRPr lang="en-US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782BA11-55D8-47CF-9485-955F4A24D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585714"/>
            <a:ext cx="4513262" cy="3384946"/>
          </a:xfrm>
        </p:spPr>
      </p:pic>
    </p:spTree>
    <p:extLst>
      <p:ext uri="{BB962C8B-B14F-4D97-AF65-F5344CB8AC3E}">
        <p14:creationId xmlns:p14="http://schemas.microsoft.com/office/powerpoint/2010/main" val="1701360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78" y="1552130"/>
            <a:ext cx="5151705" cy="3530281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0C205506-7862-493F-950F-B691D3A5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45" y="2441394"/>
            <a:ext cx="3387203" cy="197521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parola alle persone</a:t>
            </a:r>
            <a:br>
              <a:rPr lang="it-IT" b="1" dirty="0"/>
            </a:b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Fare della propria passione un lavoro: ce lo raccontano i ragazzi che hanno frequentato il corso per Autore e sceneggiatore per TV, cinema e prodotti multimediali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157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B1F5F-8CF4-4FF1-9A6A-A55AEF23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Asse III - Priorità di investimento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F51ED9-D482-48F7-AFC5-5AB35B9C3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556068"/>
            <a:ext cx="4185623" cy="576262"/>
          </a:xfrm>
          <a:solidFill>
            <a:srgbClr val="0000CC">
              <a:alpha val="25882"/>
            </a:srgbClr>
          </a:solidFill>
        </p:spPr>
        <p:txBody>
          <a:bodyPr anchor="ctr"/>
          <a:lstStyle/>
          <a:p>
            <a:r>
              <a:rPr lang="it-IT" sz="1800" b="1" dirty="0"/>
              <a:t>Abbandono scolastico precoce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0E7AC49-8B1D-427C-A36C-9A3A420FD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132330"/>
            <a:ext cx="4185623" cy="3304117"/>
          </a:xfrm>
        </p:spPr>
        <p:txBody>
          <a:bodyPr>
            <a:normAutofit/>
          </a:bodyPr>
          <a:lstStyle/>
          <a:p>
            <a:r>
              <a:rPr lang="it-IT" u="sng" dirty="0"/>
              <a:t>Obiettivo</a:t>
            </a:r>
            <a:r>
              <a:rPr lang="it-IT" dirty="0"/>
              <a:t>: favorire il successo formativo degli allievi dell’</a:t>
            </a:r>
            <a:r>
              <a:rPr lang="it-IT" b="1" dirty="0"/>
              <a:t>Istruzione</a:t>
            </a:r>
            <a:r>
              <a:rPr lang="it-IT" dirty="0"/>
              <a:t> </a:t>
            </a:r>
            <a:r>
              <a:rPr lang="it-IT" b="1" dirty="0"/>
              <a:t>e Formazione Professionale 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75F0637-23D4-47FA-976F-47130CD68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556068"/>
            <a:ext cx="4185620" cy="576262"/>
          </a:xfrm>
          <a:solidFill>
            <a:srgbClr val="00FFCC">
              <a:alpha val="38824"/>
            </a:srgbClr>
          </a:solidFill>
        </p:spPr>
        <p:txBody>
          <a:bodyPr anchor="ctr"/>
          <a:lstStyle/>
          <a:p>
            <a:r>
              <a:rPr lang="it-IT" sz="1800" b="1" dirty="0"/>
              <a:t>Qualità dell'istruzione superiore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BB2A015-172B-4BAE-9DAE-BB385C363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5" y="2132331"/>
            <a:ext cx="4185618" cy="1187640"/>
          </a:xfrm>
        </p:spPr>
        <p:txBody>
          <a:bodyPr>
            <a:normAutofit/>
          </a:bodyPr>
          <a:lstStyle/>
          <a:p>
            <a:r>
              <a:rPr lang="it-IT" u="sng" dirty="0"/>
              <a:t>Obiettivo</a:t>
            </a:r>
            <a:r>
              <a:rPr lang="it-IT" dirty="0"/>
              <a:t>: potenziare le </a:t>
            </a:r>
            <a:r>
              <a:rPr lang="it-IT" b="1" dirty="0"/>
              <a:t>competenze tecniche e tecnologiche</a:t>
            </a:r>
            <a:r>
              <a:rPr lang="it-IT" dirty="0"/>
              <a:t> 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7D3B04B0-5014-43FB-80E6-D34FD7F078AA}"/>
              </a:ext>
            </a:extLst>
          </p:cNvPr>
          <p:cNvSpPr txBox="1">
            <a:spLocks/>
          </p:cNvSpPr>
          <p:nvPr/>
        </p:nvSpPr>
        <p:spPr>
          <a:xfrm>
            <a:off x="675751" y="3767133"/>
            <a:ext cx="4412632" cy="958537"/>
          </a:xfrm>
          <a:prstGeom prst="rect">
            <a:avLst/>
          </a:prstGeom>
          <a:solidFill>
            <a:srgbClr val="FFCC00">
              <a:alpha val="38039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Migliorare la pertinenza dei sistemi di istruzione e formazione al mercato del lavoro</a:t>
            </a:r>
          </a:p>
        </p:txBody>
      </p: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588A5AFA-637F-4FED-82FD-2FC0CBF215DE}"/>
              </a:ext>
            </a:extLst>
          </p:cNvPr>
          <p:cNvSpPr txBox="1">
            <a:spLocks/>
          </p:cNvSpPr>
          <p:nvPr/>
        </p:nvSpPr>
        <p:spPr>
          <a:xfrm>
            <a:off x="675751" y="4343396"/>
            <a:ext cx="4412632" cy="129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u="sng" dirty="0"/>
          </a:p>
          <a:p>
            <a:r>
              <a:rPr lang="it-IT" u="sng" dirty="0"/>
              <a:t>Obiettivo</a:t>
            </a:r>
            <a:r>
              <a:rPr lang="it-IT" dirty="0"/>
              <a:t>: incrementare la </a:t>
            </a:r>
            <a:r>
              <a:rPr lang="it-IT" b="1" dirty="0"/>
              <a:t>cultura tecnica e scientifica </a:t>
            </a:r>
            <a:r>
              <a:rPr lang="it-IT" dirty="0"/>
              <a:t>nel territorio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405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Titolo 8">
            <a:extLst>
              <a:ext uri="{FF2B5EF4-FFF2-40B4-BE49-F238E27FC236}">
                <a16:creationId xmlns:a16="http://schemas.microsoft.com/office/drawing/2014/main" id="{1ECDAA0B-C182-4FD0-9B53-1EEFF467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22180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Asse IV – </a:t>
            </a:r>
            <a:br>
              <a:rPr lang="en-US" sz="3600" dirty="0"/>
            </a:br>
            <a:r>
              <a:rPr lang="it-IT" sz="3600" dirty="0"/>
              <a:t>Capacità</a:t>
            </a:r>
            <a:r>
              <a:rPr lang="en-US" sz="3600" dirty="0"/>
              <a:t> </a:t>
            </a:r>
            <a:r>
              <a:rPr lang="it-IT" sz="3600" dirty="0"/>
              <a:t>istituzionale</a:t>
            </a:r>
            <a:r>
              <a:rPr lang="en-US" sz="3600" dirty="0"/>
              <a:t> e </a:t>
            </a:r>
            <a:r>
              <a:rPr lang="it-IT" sz="3600" dirty="0"/>
              <a:t>amministrativa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5138150-6430-426E-9B06-DBB6D03D4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167" y="2827606"/>
            <a:ext cx="3720916" cy="2844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 sz="1700" u="sng" dirty="0"/>
              <a:t>Obiettivi</a:t>
            </a:r>
            <a:r>
              <a:rPr lang="it-IT" sz="1700" dirty="0"/>
              <a:t>:</a:t>
            </a:r>
          </a:p>
          <a:p>
            <a:pPr>
              <a:buFont typeface="Wingdings 3" charset="2"/>
              <a:buChar char=""/>
            </a:pPr>
            <a:r>
              <a:rPr lang="it-IT" sz="1700" b="1" dirty="0"/>
              <a:t> </a:t>
            </a:r>
            <a:r>
              <a:rPr lang="it-IT" sz="1700" dirty="0"/>
              <a:t>migliorare la capacità di </a:t>
            </a:r>
            <a:r>
              <a:rPr lang="it-IT" sz="1700" b="1" dirty="0"/>
              <a:t>lavorare in rete</a:t>
            </a:r>
          </a:p>
          <a:p>
            <a:pPr>
              <a:buFont typeface="Wingdings 3" charset="2"/>
              <a:buChar char=""/>
            </a:pPr>
            <a:r>
              <a:rPr lang="it-IT" sz="1700" dirty="0"/>
              <a:t> stimolare la collaborazione con il </a:t>
            </a:r>
            <a:r>
              <a:rPr lang="it-IT" sz="1700" b="1" dirty="0"/>
              <a:t>partenariato socio-economico</a:t>
            </a:r>
          </a:p>
          <a:p>
            <a:pPr>
              <a:buFont typeface="Wingdings 3" charset="2"/>
              <a:buChar char=""/>
            </a:pPr>
            <a:r>
              <a:rPr lang="it-IT" sz="1700" dirty="0"/>
              <a:t> sostenere i processi di </a:t>
            </a:r>
            <a:r>
              <a:rPr lang="it-IT" sz="1700" b="1" dirty="0"/>
              <a:t>innovazione nella PA</a:t>
            </a:r>
            <a:endParaRPr lang="it-IT" sz="1700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6" name="Segnaposto contenuto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6171064-3D03-4DF4-BE8A-345349951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585714"/>
            <a:ext cx="4513262" cy="3384946"/>
          </a:xfrm>
        </p:spPr>
      </p:pic>
    </p:spTree>
    <p:extLst>
      <p:ext uri="{BB962C8B-B14F-4D97-AF65-F5344CB8AC3E}">
        <p14:creationId xmlns:p14="http://schemas.microsoft.com/office/powerpoint/2010/main" val="42113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236A8D8-C34D-4236-AD98-AE16B89A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il Fondo sociale europeo (</a:t>
            </a:r>
            <a:r>
              <a:rPr lang="it-IT" dirty="0" err="1"/>
              <a:t>Fse</a:t>
            </a:r>
            <a:r>
              <a:rPr lang="it-IT" dirty="0"/>
              <a:t>)?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30A5A61-C0EF-46E0-AB10-E93208501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Il </a:t>
            </a:r>
            <a:r>
              <a:rPr lang="it-IT" dirty="0" err="1"/>
              <a:t>Fse</a:t>
            </a:r>
            <a:r>
              <a:rPr lang="it-IT" dirty="0"/>
              <a:t> è uno dei </a:t>
            </a:r>
            <a:r>
              <a:rPr lang="it-IT" b="1" dirty="0"/>
              <a:t>fondi strutturali dell’Unione europea </a:t>
            </a:r>
            <a:r>
              <a:rPr lang="it-IT" dirty="0"/>
              <a:t>e dal 1957 è il principale strumento con cui l’Europa investe sulle persone. 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dirty="0"/>
              <a:t>In che modo?</a:t>
            </a:r>
          </a:p>
          <a:p>
            <a:r>
              <a:rPr lang="it-IT" dirty="0"/>
              <a:t>Qualificando le loro </a:t>
            </a:r>
            <a:r>
              <a:rPr lang="it-IT" b="1" dirty="0"/>
              <a:t>competenze </a:t>
            </a:r>
            <a:r>
              <a:rPr lang="it-IT" dirty="0"/>
              <a:t>per il mercato del lavoro</a:t>
            </a:r>
            <a:br>
              <a:rPr lang="it-IT" dirty="0"/>
            </a:br>
            <a:endParaRPr lang="it-IT" dirty="0"/>
          </a:p>
          <a:p>
            <a:r>
              <a:rPr lang="it-IT" dirty="0"/>
              <a:t>Promuovendo la qualità dell’</a:t>
            </a:r>
            <a:r>
              <a:rPr lang="it-IT" b="1" dirty="0"/>
              <a:t>occupazione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  <a:p>
            <a:r>
              <a:rPr lang="it-IT" dirty="0"/>
              <a:t>Aumentando la </a:t>
            </a:r>
            <a:r>
              <a:rPr lang="it-IT" b="1" dirty="0"/>
              <a:t>mobilità geografica </a:t>
            </a:r>
            <a:r>
              <a:rPr lang="it-IT" dirty="0"/>
              <a:t>dei lavoratori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5333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Titolo 8">
            <a:extLst>
              <a:ext uri="{FF2B5EF4-FFF2-40B4-BE49-F238E27FC236}">
                <a16:creationId xmlns:a16="http://schemas.microsoft.com/office/drawing/2014/main" id="{1ECDAA0B-C182-4FD0-9B53-1EEFF467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3600" dirty="0"/>
              <a:t>Asse V –</a:t>
            </a:r>
            <a:br>
              <a:rPr lang="it-IT" sz="3600" dirty="0"/>
            </a:br>
            <a:r>
              <a:rPr lang="it-IT" sz="3600" dirty="0"/>
              <a:t>Assistenza tecnica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5138150-6430-426E-9B06-DBB6D03D4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167" y="1935508"/>
            <a:ext cx="3720916" cy="3775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 sz="1700" u="sng" dirty="0"/>
              <a:t>Esempi</a:t>
            </a:r>
            <a:r>
              <a:rPr lang="it-IT" sz="1700" dirty="0"/>
              <a:t>:</a:t>
            </a:r>
          </a:p>
          <a:p>
            <a:pPr>
              <a:buFont typeface="Wingdings 3" charset="2"/>
              <a:buChar char=""/>
            </a:pPr>
            <a:r>
              <a:rPr lang="it-IT" sz="1700" dirty="0"/>
              <a:t> servizi di </a:t>
            </a:r>
            <a:r>
              <a:rPr lang="it-IT" sz="1700" b="1" dirty="0"/>
              <a:t>assistenza tecnica</a:t>
            </a:r>
          </a:p>
          <a:p>
            <a:pPr>
              <a:buFont typeface="Wingdings 3" charset="2"/>
              <a:buChar char=""/>
            </a:pPr>
            <a:r>
              <a:rPr lang="it-IT" sz="1700" dirty="0"/>
              <a:t> servizi di </a:t>
            </a:r>
            <a:r>
              <a:rPr lang="it-IT" sz="1700" b="1" dirty="0"/>
              <a:t>comunicazione</a:t>
            </a:r>
            <a:endParaRPr lang="it-IT" sz="1700" dirty="0"/>
          </a:p>
          <a:p>
            <a:pPr>
              <a:buFont typeface="Wingdings 3" charset="2"/>
              <a:buChar char=""/>
            </a:pPr>
            <a:r>
              <a:rPr lang="it-IT" sz="1700" dirty="0"/>
              <a:t> servizi  di </a:t>
            </a:r>
            <a:r>
              <a:rPr lang="it-IT" sz="1700" b="1" dirty="0"/>
              <a:t>supporto tecnico</a:t>
            </a:r>
            <a:endParaRPr lang="it-IT" sz="1700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B1AB4F6-CD63-47DD-8207-C7E462DA8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585714"/>
            <a:ext cx="4513262" cy="3384946"/>
          </a:xfrm>
        </p:spPr>
      </p:pic>
    </p:spTree>
    <p:extLst>
      <p:ext uri="{BB962C8B-B14F-4D97-AF65-F5344CB8AC3E}">
        <p14:creationId xmlns:p14="http://schemas.microsoft.com/office/powerpoint/2010/main" val="321781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07" y="1552130"/>
            <a:ext cx="5222737" cy="3544697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A57811EB-9938-41C2-97F6-00AF7FE2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45" y="2132890"/>
            <a:ext cx="3666244" cy="238317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parola alle persone</a:t>
            </a:r>
            <a:br>
              <a:rPr lang="it-IT" b="1" dirty="0"/>
            </a:br>
            <a:r>
              <a:rPr lang="it-I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Le opportunità sono da raccontare perché i cittadini della nostra regione sappiano che in Emilia-Romagna le idee possono diventare realtà: la nostra </a:t>
            </a:r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campagna di comunicazione 2019</a:t>
            </a:r>
            <a:br>
              <a:rPr lang="it-IT" b="1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073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236A8D8-C34D-4236-AD98-AE16B89A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Valutazione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30A5A61-C0EF-46E0-AB10-E93208501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verificare il raggiungimento degli </a:t>
            </a:r>
            <a:r>
              <a:rPr lang="it-IT" b="1" dirty="0"/>
              <a:t>obiettivi del Por </a:t>
            </a:r>
            <a:r>
              <a:rPr lang="it-IT" b="1" dirty="0" err="1"/>
              <a:t>Fse</a:t>
            </a:r>
            <a:r>
              <a:rPr lang="it-IT" b="1" dirty="0"/>
              <a:t> 2014-2020 </a:t>
            </a:r>
            <a:r>
              <a:rPr lang="it-IT" dirty="0"/>
              <a:t>vengono realizzate apposite attività di </a:t>
            </a:r>
            <a:r>
              <a:rPr lang="it-IT" u="sng" dirty="0">
                <a:hlinkClick r:id="rId2"/>
              </a:rPr>
              <a:t>valutazione</a:t>
            </a:r>
            <a:endParaRPr lang="it-IT" dirty="0"/>
          </a:p>
          <a:p>
            <a:endParaRPr lang="it-IT" dirty="0"/>
          </a:p>
          <a:p>
            <a:r>
              <a:rPr lang="it-IT" dirty="0"/>
              <a:t>I materiali, i documenti e i risultati del processo valutativo sono disponibili nella </a:t>
            </a:r>
            <a:r>
              <a:rPr lang="it-IT" u="sng" dirty="0">
                <a:hlinkClick r:id="rId2"/>
              </a:rPr>
              <a:t>sezione dedicata alla valutazione</a:t>
            </a:r>
            <a:r>
              <a:rPr lang="it-IT" dirty="0"/>
              <a:t> del sito Por </a:t>
            </a:r>
            <a:r>
              <a:rPr lang="it-IT" dirty="0" err="1"/>
              <a:t>Fse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4796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236A8D8-C34D-4236-AD98-AE16B89A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Contatti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30A5A61-C0EF-46E0-AB10-E93208501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Sito web Formazione e Lavoro - Regione Emilia-Romagna  </a:t>
            </a:r>
            <a:br>
              <a:rPr lang="it-IT" dirty="0"/>
            </a:br>
            <a:r>
              <a:rPr lang="it-IT" dirty="0">
                <a:hlinkClick r:id="rId2"/>
              </a:rPr>
              <a:t>https://formazionelavoro.regione.emilia-romagna.it</a:t>
            </a:r>
            <a:br>
              <a:rPr lang="it-IT" dirty="0"/>
            </a:br>
            <a:endParaRPr lang="it-IT" dirty="0"/>
          </a:p>
          <a:p>
            <a:r>
              <a:rPr lang="it-IT" dirty="0"/>
              <a:t>Sito Por </a:t>
            </a:r>
            <a:r>
              <a:rPr lang="it-IT" dirty="0" err="1"/>
              <a:t>Fse</a:t>
            </a:r>
            <a:r>
              <a:rPr lang="it-IT" dirty="0"/>
              <a:t> Regione Emilia-Romagna</a:t>
            </a:r>
            <a:br>
              <a:rPr lang="it-IT" dirty="0"/>
            </a:br>
            <a:r>
              <a:rPr lang="it-IT" dirty="0">
                <a:hlinkClick r:id="rId3"/>
              </a:rPr>
              <a:t>https://formazionelavoro.regione.emilia-romagna.it/sito-fse/</a:t>
            </a:r>
            <a:br>
              <a:rPr lang="it-IT" dirty="0"/>
            </a:br>
            <a:endParaRPr lang="it-IT" dirty="0"/>
          </a:p>
          <a:p>
            <a:r>
              <a:rPr lang="it-IT" dirty="0"/>
              <a:t>Email</a:t>
            </a:r>
            <a:br>
              <a:rPr lang="it-IT" dirty="0"/>
            </a:br>
            <a:r>
              <a:rPr lang="it-IT" dirty="0">
                <a:hlinkClick r:id="rId4"/>
              </a:rPr>
              <a:t>formazionelavoro@regione.emilia-romagna.it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br>
              <a:rPr lang="it-IT" dirty="0"/>
            </a:b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174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236A8D8-C34D-4236-AD98-AE16B89A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il Por </a:t>
            </a:r>
            <a:r>
              <a:rPr lang="it-IT" dirty="0" err="1"/>
              <a:t>Fse</a:t>
            </a:r>
            <a:r>
              <a:rPr lang="it-IT" dirty="0"/>
              <a:t> 2014-2020 della Regione Emilia-Romagna?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30A5A61-C0EF-46E0-AB10-E93208501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Por </a:t>
            </a:r>
            <a:r>
              <a:rPr lang="it-IT" b="1" dirty="0" err="1"/>
              <a:t>Fse</a:t>
            </a:r>
            <a:r>
              <a:rPr lang="it-IT" b="1" dirty="0"/>
              <a:t> 2014-2020 </a:t>
            </a:r>
            <a:r>
              <a:rPr lang="it-IT" dirty="0"/>
              <a:t>è la strategia di programmazione della Regione Emilia-Romagna per usare al meglio le risorse assegnate dal </a:t>
            </a:r>
            <a:r>
              <a:rPr lang="it-IT" dirty="0" err="1"/>
              <a:t>Fse</a:t>
            </a:r>
            <a:r>
              <a:rPr lang="it-IT" dirty="0"/>
              <a:t>, pari a </a:t>
            </a:r>
            <a:r>
              <a:rPr lang="it-IT" b="1" dirty="0"/>
              <a:t>786 milioni di euro</a:t>
            </a:r>
            <a:r>
              <a:rPr lang="it-IT" dirty="0"/>
              <a:t>.	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b="1" dirty="0"/>
              <a:t>Obiettivi del Por </a:t>
            </a:r>
            <a:r>
              <a:rPr lang="it-IT" b="1" dirty="0" err="1"/>
              <a:t>Fse</a:t>
            </a:r>
            <a:r>
              <a:rPr lang="it-IT" dirty="0"/>
              <a:t>:</a:t>
            </a:r>
          </a:p>
          <a:p>
            <a:pPr lvl="0"/>
            <a:r>
              <a:rPr lang="it-IT" dirty="0"/>
              <a:t>Occupazione</a:t>
            </a:r>
          </a:p>
          <a:p>
            <a:pPr lvl="0"/>
            <a:r>
              <a:rPr lang="it-IT" dirty="0"/>
              <a:t>Inclusione sociale </a:t>
            </a:r>
          </a:p>
          <a:p>
            <a:pPr lvl="0"/>
            <a:r>
              <a:rPr lang="it-IT" dirty="0"/>
              <a:t>Istruzione e formazione delle persone </a:t>
            </a:r>
          </a:p>
          <a:p>
            <a:pPr lvl="0"/>
            <a:r>
              <a:rPr lang="it-IT" dirty="0"/>
              <a:t>Capacità istituzionale e amministrativa per una PA efficiente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Ciascun obiettivo corrisponde a un </a:t>
            </a:r>
            <a:r>
              <a:rPr lang="it-IT" b="1" dirty="0"/>
              <a:t>Asse</a:t>
            </a:r>
            <a:r>
              <a:rPr lang="it-IT" dirty="0"/>
              <a:t> e si declina nel Programma operativo in specifiche priorità. Ai quattro assi individuati si aggiunge l’</a:t>
            </a:r>
            <a:r>
              <a:rPr lang="it-IT" b="1" dirty="0"/>
              <a:t>Assistenza tecnica </a:t>
            </a:r>
            <a:r>
              <a:rPr lang="it-IT" dirty="0"/>
              <a:t>per supportare l’esecuzione del Programma.</a:t>
            </a:r>
          </a:p>
        </p:txBody>
      </p:sp>
    </p:spTree>
    <p:extLst>
      <p:ext uri="{BB962C8B-B14F-4D97-AF65-F5344CB8AC3E}">
        <p14:creationId xmlns:p14="http://schemas.microsoft.com/office/powerpoint/2010/main" val="429121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1116E38-5D03-4CB7-B807-958A3AD1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Por Fse 2014-2020 Regione Emilia-Romagna: dotazione finanziaria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E8A45DD-F5E8-4C75-8B75-562587E22F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4"/>
          <a:stretch/>
        </p:blipFill>
        <p:spPr>
          <a:xfrm>
            <a:off x="675679" y="1974177"/>
            <a:ext cx="8154136" cy="3870842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754ED6-D41A-4FBA-BE38-BC085B347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232" y="4166493"/>
            <a:ext cx="2418583" cy="1678526"/>
          </a:xfr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it-IT" sz="1700" dirty="0"/>
              <a:t>L’</a:t>
            </a:r>
            <a:r>
              <a:rPr lang="it-IT" sz="1700" b="1" dirty="0"/>
              <a:t>Autorità di gestione</a:t>
            </a:r>
            <a:r>
              <a:rPr lang="it-IT" sz="1700" dirty="0"/>
              <a:t>, una struttura interna alla Regione, si occupa di gestire le risorse assegnate dal </a:t>
            </a:r>
            <a:r>
              <a:rPr lang="it-IT" sz="1700" dirty="0" err="1"/>
              <a:t>Fse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5458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BD8FAEB-2D5A-4C97-9E75-9ACA75BA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19033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3400" dirty="0"/>
              <a:t>Risultati programmazione 2014-2020 al 31 dicembre 2019</a:t>
            </a: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F6E918B1-FA59-42EF-8A8E-B0F3D1E54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egnaposto contenuto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D837CBB-B644-43C8-A62C-A79FEE57666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r="10976" b="-1"/>
          <a:stretch/>
        </p:blipFill>
        <p:spPr>
          <a:xfrm>
            <a:off x="888603" y="1298733"/>
            <a:ext cx="4887354" cy="426053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91361C-2D03-4BFF-B890-129E9E0F96AD}"/>
              </a:ext>
            </a:extLst>
          </p:cNvPr>
          <p:cNvSpPr txBox="1"/>
          <p:nvPr/>
        </p:nvSpPr>
        <p:spPr>
          <a:xfrm>
            <a:off x="6094855" y="3176587"/>
            <a:ext cx="349756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sz="1700" dirty="0"/>
            </a:br>
            <a:r>
              <a:rPr lang="it-IT" sz="1700" dirty="0"/>
              <a:t>I dati raccolti confermano come la Regione Emilia-Romagna sia </a:t>
            </a:r>
            <a:r>
              <a:rPr lang="it-IT" sz="1700" b="1" dirty="0"/>
              <a:t>una delle regioni più efficienti </a:t>
            </a:r>
            <a:r>
              <a:rPr lang="it-IT" sz="1700" dirty="0"/>
              <a:t>nell’utilizzo dei Fondi europei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512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C5B9E00-2786-44C9-8ABE-2E8406045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4800600"/>
            <a:ext cx="8596667" cy="1240762"/>
          </a:xfrm>
        </p:spPr>
        <p:txBody>
          <a:bodyPr>
            <a:normAutofit/>
          </a:bodyPr>
          <a:lstStyle/>
          <a:p>
            <a:r>
              <a:rPr lang="it-IT" sz="1700" u="sng" dirty="0"/>
              <a:t>Avanzamento finanziario (al 31/12/2019)</a:t>
            </a:r>
          </a:p>
          <a:p>
            <a:pPr>
              <a:buFont typeface="Wingdings 3" charset="2"/>
              <a:buChar char=""/>
            </a:pPr>
            <a:r>
              <a:rPr lang="it-IT" sz="1700" b="1" dirty="0"/>
              <a:t> 773 mln € </a:t>
            </a:r>
            <a:r>
              <a:rPr lang="it-IT" sz="1700" dirty="0"/>
              <a:t>impiegati per finanziare progetti (più del 98% dei 786 milioni disponibili)</a:t>
            </a:r>
          </a:p>
        </p:txBody>
      </p:sp>
      <p:pic>
        <p:nvPicPr>
          <p:cNvPr id="7" name="Segnaposto 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568B5655-E69B-4FC9-B1E8-BADC6A5953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b="2443"/>
          <a:stretch/>
        </p:blipFill>
        <p:spPr>
          <a:xfrm>
            <a:off x="677334" y="407963"/>
            <a:ext cx="8596668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8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C5B9E00-2786-44C9-8ABE-2E8406045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4800600"/>
            <a:ext cx="8297854" cy="1240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1700" u="sng" dirty="0"/>
              <a:t>Progetti (al 31/12/2019)</a:t>
            </a:r>
          </a:p>
          <a:p>
            <a:pPr>
              <a:buFont typeface="Wingdings 3" charset="2"/>
              <a:buChar char=""/>
            </a:pPr>
            <a:r>
              <a:rPr lang="it-IT" sz="1700" dirty="0"/>
              <a:t> Oltre </a:t>
            </a:r>
            <a:r>
              <a:rPr lang="it-IT" sz="1700" b="1" dirty="0"/>
              <a:t>4.600 progetti approvati</a:t>
            </a:r>
            <a:r>
              <a:rPr lang="it-IT" sz="1700" dirty="0"/>
              <a:t>, di cui oltre 4.100 avviati e oltre 2.600 già conclusi</a:t>
            </a:r>
          </a:p>
        </p:txBody>
      </p:sp>
      <p:pic>
        <p:nvPicPr>
          <p:cNvPr id="5" name="Segnaposto immagine 4" descr="Immagine che contiene screenshot, uccello&#10;&#10;Descrizione generata automaticamente">
            <a:extLst>
              <a:ext uri="{FF2B5EF4-FFF2-40B4-BE49-F238E27FC236}">
                <a16:creationId xmlns:a16="http://schemas.microsoft.com/office/drawing/2014/main" id="{683E97B7-262F-4868-96DB-44BD34E891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 b="8595"/>
          <a:stretch/>
        </p:blipFill>
        <p:spPr>
          <a:xfrm>
            <a:off x="677334" y="633046"/>
            <a:ext cx="8596668" cy="3671668"/>
          </a:xfrm>
        </p:spPr>
      </p:pic>
    </p:spTree>
    <p:extLst>
      <p:ext uri="{BB962C8B-B14F-4D97-AF65-F5344CB8AC3E}">
        <p14:creationId xmlns:p14="http://schemas.microsoft.com/office/powerpoint/2010/main" val="272602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C5B9E00-2786-44C9-8ABE-2E8406045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4800600"/>
            <a:ext cx="8129041" cy="1240762"/>
          </a:xfrm>
        </p:spPr>
        <p:txBody>
          <a:bodyPr>
            <a:noAutofit/>
          </a:bodyPr>
          <a:lstStyle/>
          <a:p>
            <a:r>
              <a:rPr lang="it-IT" sz="1700" u="sng" dirty="0"/>
              <a:t>Partecipanti (al 31/12/2019)</a:t>
            </a:r>
          </a:p>
          <a:p>
            <a:pPr>
              <a:buFont typeface="Wingdings 3" charset="2"/>
              <a:buChar char=""/>
            </a:pPr>
            <a:r>
              <a:rPr lang="it-IT" sz="1700" dirty="0"/>
              <a:t> Oltre </a:t>
            </a:r>
            <a:r>
              <a:rPr lang="it-IT" sz="1700" b="1" dirty="0"/>
              <a:t>485mila persone coinvolte</a:t>
            </a:r>
            <a:r>
              <a:rPr lang="it-IT" sz="1700" dirty="0"/>
              <a:t>, di cui oltre il 69,5% in misure per favorire l’occupazione</a:t>
            </a:r>
          </a:p>
        </p:txBody>
      </p:sp>
      <p:pic>
        <p:nvPicPr>
          <p:cNvPr id="8" name="Segnaposto immagine 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27DA31A-86F4-4171-A839-E05A6F023D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4337"/>
          <a:stretch/>
        </p:blipFill>
        <p:spPr>
          <a:xfrm>
            <a:off x="677334" y="1055076"/>
            <a:ext cx="8596668" cy="3277773"/>
          </a:xfrm>
        </p:spPr>
      </p:pic>
    </p:spTree>
    <p:extLst>
      <p:ext uri="{BB962C8B-B14F-4D97-AF65-F5344CB8AC3E}">
        <p14:creationId xmlns:p14="http://schemas.microsoft.com/office/powerpoint/2010/main" val="271152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Titolo 8">
            <a:extLst>
              <a:ext uri="{FF2B5EF4-FFF2-40B4-BE49-F238E27FC236}">
                <a16:creationId xmlns:a16="http://schemas.microsoft.com/office/drawing/2014/main" id="{1ECDAA0B-C182-4FD0-9B53-1EEFF467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155213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Asse I -</a:t>
            </a:r>
            <a:br>
              <a:rPr lang="en-US" sz="3600" dirty="0"/>
            </a:br>
            <a:r>
              <a:rPr lang="it-IT" sz="3600" dirty="0"/>
              <a:t>Occupazione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5138150-6430-426E-9B06-DBB6D03D4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103563"/>
            <a:ext cx="3718557" cy="3560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1700" dirty="0"/>
              <a:t>Complessivamente, </a:t>
            </a:r>
            <a:r>
              <a:rPr lang="it-IT" sz="1700" b="1" dirty="0">
                <a:latin typeface="Trebuchet MS" charset="0"/>
              </a:rPr>
              <a:t>405.938 persone</a:t>
            </a:r>
            <a:r>
              <a:rPr lang="it-IT" sz="1700" dirty="0"/>
              <a:t> hanno intrapreso un percorso per l’occupazione.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2BDED52-DB34-4919-A07C-65E565847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585714"/>
            <a:ext cx="4513262" cy="3384946"/>
          </a:xfrm>
        </p:spPr>
      </p:pic>
    </p:spTree>
    <p:extLst>
      <p:ext uri="{BB962C8B-B14F-4D97-AF65-F5344CB8AC3E}">
        <p14:creationId xmlns:p14="http://schemas.microsoft.com/office/powerpoint/2010/main" val="3351062721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815</Words>
  <Application>Microsoft Office PowerPoint</Application>
  <PresentationFormat>Widescreen</PresentationFormat>
  <Paragraphs>103</Paragraphs>
  <Slides>23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Sfaccettatura</vt:lpstr>
      <vt:lpstr>Por Fse 2014-2020 Relazione annuale 2019  Sintesi per il cittadino</vt:lpstr>
      <vt:lpstr>Cos’è il Fondo sociale europeo (Fse)?</vt:lpstr>
      <vt:lpstr>Cos’è il Por Fse 2014-2020 della Regione Emilia-Romagna?</vt:lpstr>
      <vt:lpstr>Por Fse 2014-2020 Regione Emilia-Romagna: dotazione finanziaria</vt:lpstr>
      <vt:lpstr>Risultati programmazione 2014-2020 al 31 dicembre 2019</vt:lpstr>
      <vt:lpstr>Presentazione standard di PowerPoint</vt:lpstr>
      <vt:lpstr>Presentazione standard di PowerPoint</vt:lpstr>
      <vt:lpstr>Presentazione standard di PowerPoint</vt:lpstr>
      <vt:lpstr>Asse I - Occupazione</vt:lpstr>
      <vt:lpstr>La parola alle persone Francesca ci racconta come ha realizzato il suo sogno di diventare disegnatrice meccanica </vt:lpstr>
      <vt:lpstr>Asse I - Priorità di investimento   </vt:lpstr>
      <vt:lpstr>Asse I - Priorità di investimento   </vt:lpstr>
      <vt:lpstr>Asse II –  Inclusione</vt:lpstr>
      <vt:lpstr>La parola alle persone Stefano, Icham, Naomi e Nicoletta ci raccontano da San Patrignano come sono riusciti a realizzare i loro desideri imparando un lavoro </vt:lpstr>
      <vt:lpstr>Asse II - Priorità di investimento  </vt:lpstr>
      <vt:lpstr>Asse III –  Istruzione e formazione</vt:lpstr>
      <vt:lpstr>La parola alle persone Fare della propria passione un lavoro: ce lo raccontano i ragazzi che hanno frequentato il corso per Autore e sceneggiatore per TV, cinema e prodotti multimediali </vt:lpstr>
      <vt:lpstr>Asse III - Priorità di investimento  </vt:lpstr>
      <vt:lpstr>Asse IV –  Capacità istituzionale e amministrativa</vt:lpstr>
      <vt:lpstr>Asse V – Assistenza tecnica</vt:lpstr>
      <vt:lpstr>La parola alle persone Le opportunità sono da raccontare perché i cittadini della nostra regione sappiano che in Emilia-Romagna le idee possono diventare realtà: la nostra campagna di comunicazione 2019 </vt:lpstr>
      <vt:lpstr>Valutazione</vt:lpstr>
      <vt:lpstr>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FSE 2014-2020 Sintesi per il cittadino</dc:title>
  <dc:creator>Grassilli Elia</dc:creator>
  <cp:lastModifiedBy>Grassilli Elia</cp:lastModifiedBy>
  <cp:revision>2</cp:revision>
  <dcterms:created xsi:type="dcterms:W3CDTF">2020-06-22T13:41:10Z</dcterms:created>
  <dcterms:modified xsi:type="dcterms:W3CDTF">2020-07-24T14:36:16Z</dcterms:modified>
</cp:coreProperties>
</file>