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handoutMasterIdLst>
    <p:handoutMasterId r:id="rId24"/>
  </p:handoutMasterIdLst>
  <p:sldIdLst>
    <p:sldId id="256" r:id="rId5"/>
    <p:sldId id="268" r:id="rId6"/>
    <p:sldId id="322" r:id="rId7"/>
    <p:sldId id="269" r:id="rId8"/>
    <p:sldId id="273" r:id="rId9"/>
    <p:sldId id="316" r:id="rId10"/>
    <p:sldId id="270" r:id="rId11"/>
    <p:sldId id="278" r:id="rId12"/>
    <p:sldId id="308" r:id="rId13"/>
    <p:sldId id="265" r:id="rId14"/>
    <p:sldId id="310" r:id="rId15"/>
    <p:sldId id="309" r:id="rId16"/>
    <p:sldId id="317" r:id="rId17"/>
    <p:sldId id="318" r:id="rId18"/>
    <p:sldId id="324" r:id="rId19"/>
    <p:sldId id="323" r:id="rId20"/>
    <p:sldId id="320" r:id="rId21"/>
    <p:sldId id="326" r:id="rId22"/>
    <p:sldId id="325" r:id="rId23"/>
  </p:sldIdLst>
  <p:sldSz cx="9144000" cy="5143500" type="screen16x9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BBC4"/>
    <a:srgbClr val="CEDBCC"/>
    <a:srgbClr val="588737"/>
    <a:srgbClr val="B3C8B1"/>
    <a:srgbClr val="CB292A"/>
    <a:srgbClr val="F7BE4C"/>
    <a:srgbClr val="133671"/>
    <a:srgbClr val="197F3E"/>
    <a:srgbClr val="244185"/>
    <a:srgbClr val="CED4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9"/>
    <p:restoredTop sz="94680"/>
  </p:normalViewPr>
  <p:slideViewPr>
    <p:cSldViewPr snapToGrid="0" snapToObjects="1">
      <p:cViewPr varScale="1">
        <p:scale>
          <a:sx n="96" d="100"/>
          <a:sy n="96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D:Users:chiara:Desktop:cartella%20senza%20titolo%202:Elenco%20operazioni%20al%2010_6_per%20pagato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HD:Users:chiara:Desktop:cartella%20senza%20titolo%202:Elenco%20operazioni%20al%2010_6_per%20pagat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'[DATI per slide.xlsx]GRAFICI'!$C$7</c:f>
              <c:strCache>
                <c:ptCount val="1"/>
                <c:pt idx="0">
                  <c:v>Dati al 31.12.2018</c:v>
                </c:pt>
              </c:strCache>
            </c:strRef>
          </c:tx>
          <c:spPr>
            <a:solidFill>
              <a:srgbClr val="13367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'[DATI per slide.xlsx]GRAFICI'!$B$8:$B$9</c:f>
              <c:strCache>
                <c:ptCount val="2"/>
                <c:pt idx="0">
                  <c:v>Impegnato</c:v>
                </c:pt>
                <c:pt idx="1">
                  <c:v>Spesa ammissibile dichiarata dai beneficiari</c:v>
                </c:pt>
              </c:strCache>
            </c:strRef>
          </c:cat>
          <c:val>
            <c:numRef>
              <c:f>'[DATI per slide.xlsx]GRAFICI'!$C$8:$C$9</c:f>
              <c:numCache>
                <c:formatCode>_-[$€-410]\ * #,##0.00_-;\-[$€-410]\ * #,##0.00_-;_-[$€-410]\ * "-"??_-;_-@_-</c:formatCode>
                <c:ptCount val="2"/>
                <c:pt idx="0">
                  <c:v>569748731.13999999</c:v>
                </c:pt>
                <c:pt idx="1">
                  <c:v>271344647.51999998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B8-423C-BBC5-32F3F0B8DD78}"/>
            </c:ext>
          </c:extLst>
        </c:ser>
        <c:ser>
          <c:idx val="1"/>
          <c:order val="1"/>
          <c:tx>
            <c:strRef>
              <c:f>'[DATI per slide.xlsx]GRAFICI'!$D$7</c:f>
              <c:strCache>
                <c:ptCount val="1"/>
                <c:pt idx="0">
                  <c:v>Dati al 10.06.2019</c:v>
                </c:pt>
              </c:strCache>
            </c:strRef>
          </c:tx>
          <c:spPr>
            <a:solidFill>
              <a:srgbClr val="197F3D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83B8-423C-BBC5-32F3F0B8DD7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'[DATI per slide.xlsx]GRAFICI'!$B$8:$B$9</c:f>
              <c:strCache>
                <c:ptCount val="2"/>
                <c:pt idx="0">
                  <c:v>Impegnato</c:v>
                </c:pt>
                <c:pt idx="1">
                  <c:v>Spesa ammissibile dichiarata dai beneficiari</c:v>
                </c:pt>
              </c:strCache>
            </c:strRef>
          </c:cat>
          <c:val>
            <c:numRef>
              <c:f>'[DATI per slide.xlsx]GRAFICI'!$D$8:$D$9</c:f>
              <c:numCache>
                <c:formatCode>_-[$€-410]\ * #,##0.00_-;\-[$€-410]\ * #,##0.00_-;_-[$€-410]\ * "-"??_-;_-@_-</c:formatCode>
                <c:ptCount val="2"/>
                <c:pt idx="0">
                  <c:v>662848339.7900002</c:v>
                </c:pt>
                <c:pt idx="1">
                  <c:v>335924986.31000006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B8-423C-BBC5-32F3F0B8DD7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2020330552"/>
        <c:axId val="2030345576"/>
      </c:barChart>
      <c:catAx>
        <c:axId val="2020330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50000"/>
              </a:schemeClr>
            </a:solidFill>
          </a:ln>
        </c:spPr>
        <c:txPr>
          <a:bodyPr/>
          <a:lstStyle/>
          <a:p>
            <a:pPr>
              <a:defRPr b="1">
                <a:solidFill>
                  <a:srgbClr val="1B2D6F"/>
                </a:solidFill>
              </a:defRPr>
            </a:pPr>
            <a:endParaRPr lang="it-IT"/>
          </a:p>
        </c:txPr>
        <c:crossAx val="2030345576"/>
        <c:crosses val="autoZero"/>
        <c:auto val="1"/>
        <c:lblAlgn val="ctr"/>
        <c:lblOffset val="100"/>
        <c:noMultiLvlLbl val="0"/>
      </c:catAx>
      <c:valAx>
        <c:axId val="2030345576"/>
        <c:scaling>
          <c:orientation val="minMax"/>
          <c:max val="800000000"/>
          <c:min val="0"/>
        </c:scaling>
        <c:delete val="0"/>
        <c:axPos val="l"/>
        <c:numFmt formatCode="#,##0" sourceLinked="0"/>
        <c:majorTickMark val="none"/>
        <c:minorTickMark val="none"/>
        <c:tickLblPos val="none"/>
        <c:spPr>
          <a:noFill/>
          <a:ln>
            <a:noFill/>
          </a:ln>
        </c:spPr>
        <c:crossAx val="2020330552"/>
        <c:crosses val="autoZero"/>
        <c:crossBetween val="between"/>
        <c:majorUnit val="5000"/>
        <c:minorUnit val="100"/>
      </c:valAx>
      <c:spPr>
        <a:ln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400" b="0">
          <a:latin typeface="+mn-lt"/>
        </a:defRPr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GRAFICI!$C$10</c:f>
              <c:strCache>
                <c:ptCount val="1"/>
                <c:pt idx="0">
                  <c:v>Dati al 31.12.2018</c:v>
                </c:pt>
              </c:strCache>
            </c:strRef>
          </c:tx>
          <c:spPr>
            <a:solidFill>
              <a:srgbClr val="133671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FFFF"/>
                    </a:solidFill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GRAFICI!$B$11:$B$13</c:f>
              <c:strCache>
                <c:ptCount val="3"/>
                <c:pt idx="0">
                  <c:v>Operazioni Approvate</c:v>
                </c:pt>
                <c:pt idx="1">
                  <c:v>Operazioni Avviate</c:v>
                </c:pt>
                <c:pt idx="2">
                  <c:v>Operazioni Concluse</c:v>
                </c:pt>
              </c:strCache>
            </c:strRef>
          </c:cat>
          <c:val>
            <c:numRef>
              <c:f>GRAFICI!$C$11:$C$13</c:f>
              <c:numCache>
                <c:formatCode>#,##0</c:formatCode>
                <c:ptCount val="3"/>
                <c:pt idx="0">
                  <c:v>3468</c:v>
                </c:pt>
                <c:pt idx="1">
                  <c:v>3050</c:v>
                </c:pt>
                <c:pt idx="2">
                  <c:v>1727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FD-40C2-BC49-56915FC86B04}"/>
            </c:ext>
          </c:extLst>
        </c:ser>
        <c:ser>
          <c:idx val="1"/>
          <c:order val="1"/>
          <c:tx>
            <c:strRef>
              <c:f>GRAFICI!$D$10</c:f>
              <c:strCache>
                <c:ptCount val="1"/>
                <c:pt idx="0">
                  <c:v>Dati al 10.06.2019</c:v>
                </c:pt>
              </c:strCache>
            </c:strRef>
          </c:tx>
          <c:spPr>
            <a:solidFill>
              <a:srgbClr val="F7BE4C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BFFD-40C2-BC49-56915FC86B04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3-BFFD-40C2-BC49-56915FC86B04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4-BFFD-40C2-BC49-56915FC86B04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GRAFICI!$B$11:$B$13</c:f>
              <c:strCache>
                <c:ptCount val="3"/>
                <c:pt idx="0">
                  <c:v>Operazioni Approvate</c:v>
                </c:pt>
                <c:pt idx="1">
                  <c:v>Operazioni Avviate</c:v>
                </c:pt>
                <c:pt idx="2">
                  <c:v>Operazioni Concluse</c:v>
                </c:pt>
              </c:strCache>
            </c:strRef>
          </c:cat>
          <c:val>
            <c:numRef>
              <c:f>GRAFICI!$D$11:$D$13</c:f>
              <c:numCache>
                <c:formatCode>#,##0</c:formatCode>
                <c:ptCount val="3"/>
                <c:pt idx="0">
                  <c:v>3838</c:v>
                </c:pt>
                <c:pt idx="1">
                  <c:v>3329</c:v>
                </c:pt>
                <c:pt idx="2">
                  <c:v>1875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FD-40C2-BC49-56915FC86B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2096920472"/>
        <c:axId val="2096923800"/>
      </c:barChart>
      <c:catAx>
        <c:axId val="2096920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50000"/>
              </a:schemeClr>
            </a:solidFill>
          </a:ln>
        </c:spPr>
        <c:txPr>
          <a:bodyPr/>
          <a:lstStyle/>
          <a:p>
            <a:pPr>
              <a:defRPr b="1">
                <a:solidFill>
                  <a:srgbClr val="133671"/>
                </a:solidFill>
              </a:defRPr>
            </a:pPr>
            <a:endParaRPr lang="it-IT"/>
          </a:p>
        </c:txPr>
        <c:crossAx val="2096923800"/>
        <c:crosses val="autoZero"/>
        <c:auto val="1"/>
        <c:lblAlgn val="ctr"/>
        <c:lblOffset val="100"/>
        <c:noMultiLvlLbl val="0"/>
      </c:catAx>
      <c:valAx>
        <c:axId val="2096923800"/>
        <c:scaling>
          <c:orientation val="minMax"/>
          <c:max val="5000"/>
          <c:min val="0"/>
        </c:scaling>
        <c:delete val="0"/>
        <c:axPos val="l"/>
        <c:numFmt formatCode="#,##0" sourceLinked="0"/>
        <c:majorTickMark val="none"/>
        <c:minorTickMark val="none"/>
        <c:tickLblPos val="none"/>
        <c:spPr>
          <a:noFill/>
          <a:ln>
            <a:noFill/>
          </a:ln>
        </c:spPr>
        <c:crossAx val="2096920472"/>
        <c:crosses val="autoZero"/>
        <c:crossBetween val="between"/>
        <c:majorUnit val="5000"/>
        <c:minorUnit val="100"/>
      </c:valAx>
      <c:spPr>
        <a:ln>
          <a:noFill/>
        </a:ln>
      </c:spPr>
    </c:plotArea>
    <c:legend>
      <c:legendPos val="b"/>
      <c:overlay val="0"/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400" b="0">
          <a:latin typeface="+mn-lt"/>
        </a:defRPr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GRAFICI!$C$14</c:f>
              <c:strCache>
                <c:ptCount val="1"/>
                <c:pt idx="0">
                  <c:v>Dati al 31.12.2018</c:v>
                </c:pt>
              </c:strCache>
            </c:strRef>
          </c:tx>
          <c:spPr>
            <a:solidFill>
              <a:srgbClr val="133671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FFFF"/>
                    </a:solidFill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GRAFICI!$B$15:$B$16</c:f>
              <c:strCache>
                <c:ptCount val="2"/>
                <c:pt idx="0">
                  <c:v>Partecipanti avviati</c:v>
                </c:pt>
                <c:pt idx="1">
                  <c:v>di cui donne</c:v>
                </c:pt>
              </c:strCache>
            </c:strRef>
          </c:cat>
          <c:val>
            <c:numRef>
              <c:f>GRAFICI!$C$15:$C$16</c:f>
              <c:numCache>
                <c:formatCode>#,##0</c:formatCode>
                <c:ptCount val="2"/>
                <c:pt idx="0">
                  <c:v>393762</c:v>
                </c:pt>
                <c:pt idx="1">
                  <c:v>197270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AC-464F-909C-14CF7EED1DC6}"/>
            </c:ext>
          </c:extLst>
        </c:ser>
        <c:ser>
          <c:idx val="1"/>
          <c:order val="1"/>
          <c:tx>
            <c:strRef>
              <c:f>GRAFICI!$D$14</c:f>
              <c:strCache>
                <c:ptCount val="1"/>
                <c:pt idx="0">
                  <c:v>Dati al 10.06.2019</c:v>
                </c:pt>
              </c:strCache>
            </c:strRef>
          </c:tx>
          <c:spPr>
            <a:solidFill>
              <a:srgbClr val="CB292A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DAC-464F-909C-14CF7EED1DC6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FFFF"/>
                    </a:solidFill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GRAFICI!$B$15:$B$16</c:f>
              <c:strCache>
                <c:ptCount val="2"/>
                <c:pt idx="0">
                  <c:v>Partecipanti avviati</c:v>
                </c:pt>
                <c:pt idx="1">
                  <c:v>di cui donne</c:v>
                </c:pt>
              </c:strCache>
            </c:strRef>
          </c:cat>
          <c:val>
            <c:numRef>
              <c:f>GRAFICI!$D$15:$D$16</c:f>
              <c:numCache>
                <c:formatCode>#,##0</c:formatCode>
                <c:ptCount val="2"/>
                <c:pt idx="0">
                  <c:v>427136</c:v>
                </c:pt>
                <c:pt idx="1">
                  <c:v>215884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AC-464F-909C-14CF7EED1DC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2096570104"/>
        <c:axId val="2096540680"/>
      </c:barChart>
      <c:catAx>
        <c:axId val="2096570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50000"/>
              </a:schemeClr>
            </a:solidFill>
          </a:ln>
        </c:spPr>
        <c:txPr>
          <a:bodyPr/>
          <a:lstStyle/>
          <a:p>
            <a:pPr>
              <a:defRPr b="1">
                <a:solidFill>
                  <a:srgbClr val="133671"/>
                </a:solidFill>
              </a:defRPr>
            </a:pPr>
            <a:endParaRPr lang="it-IT"/>
          </a:p>
        </c:txPr>
        <c:crossAx val="2096540680"/>
        <c:crosses val="autoZero"/>
        <c:auto val="1"/>
        <c:lblAlgn val="ctr"/>
        <c:lblOffset val="100"/>
        <c:noMultiLvlLbl val="0"/>
      </c:catAx>
      <c:valAx>
        <c:axId val="2096540680"/>
        <c:scaling>
          <c:orientation val="minMax"/>
          <c:max val="550000"/>
          <c:min val="0"/>
        </c:scaling>
        <c:delete val="0"/>
        <c:axPos val="l"/>
        <c:numFmt formatCode="#,##0" sourceLinked="0"/>
        <c:majorTickMark val="none"/>
        <c:minorTickMark val="none"/>
        <c:tickLblPos val="none"/>
        <c:spPr>
          <a:noFill/>
          <a:ln>
            <a:noFill/>
          </a:ln>
        </c:spPr>
        <c:crossAx val="2096570104"/>
        <c:crosses val="autoZero"/>
        <c:crossBetween val="between"/>
        <c:majorUnit val="5000"/>
        <c:minorUnit val="100"/>
      </c:valAx>
      <c:spPr>
        <a:ln>
          <a:noFill/>
        </a:ln>
      </c:spPr>
    </c:plotArea>
    <c:legend>
      <c:legendPos val="b"/>
      <c:overlay val="0"/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400" b="0">
          <a:latin typeface="+mn-lt"/>
        </a:defRPr>
      </a:pPr>
      <a:endParaRPr lang="it-IT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3D661-DA55-2747-8305-4BB1966820E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978E14-66B8-A14A-A73B-E36542202C1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5590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350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2611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794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8141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5156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6693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8722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100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683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7770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8924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446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chart" Target="../charts/chart1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chart" Target="../charts/chart2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chart" Target="../charts/chart3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D6861BE6-CA1C-EB44-81E4-2F8986A65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713593"/>
            <a:ext cx="9144000" cy="685800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3AAEA736-0DC1-DB42-9E70-46035B6BA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157921" y="-5818328"/>
            <a:ext cx="21743527" cy="14076000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436DD072-5765-AA4A-9D24-EB87AAFEE0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29654" y="4080003"/>
            <a:ext cx="9273655" cy="1469844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AE2AD9F8-3D77-D242-915A-3639DD640740}"/>
              </a:ext>
            </a:extLst>
          </p:cNvPr>
          <p:cNvSpPr txBox="1"/>
          <p:nvPr/>
        </p:nvSpPr>
        <p:spPr>
          <a:xfrm>
            <a:off x="544250" y="2078241"/>
            <a:ext cx="7433054" cy="10122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4000"/>
              </a:lnSpc>
            </a:pPr>
            <a:r>
              <a:rPr lang="it-IT" sz="2800" b="1" cap="all" dirty="0">
                <a:solidFill>
                  <a:srgbClr val="3E5B62"/>
                </a:solidFill>
              </a:rPr>
              <a:t>STATO DI AVANZAMENTO DEL POR FSE</a:t>
            </a:r>
          </a:p>
          <a:p>
            <a:pPr>
              <a:lnSpc>
                <a:spcPts val="4000"/>
              </a:lnSpc>
            </a:pPr>
            <a:r>
              <a:rPr lang="it-IT" sz="2800" b="1" cap="all" dirty="0">
                <a:solidFill>
                  <a:srgbClr val="3E5B62"/>
                </a:solidFill>
              </a:rPr>
              <a:t>AL 10.06.2019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950679F-81C0-A647-BC8E-63831BD67990}"/>
              </a:ext>
            </a:extLst>
          </p:cNvPr>
          <p:cNvSpPr txBox="1"/>
          <p:nvPr/>
        </p:nvSpPr>
        <p:spPr>
          <a:xfrm>
            <a:off x="2849960" y="3090484"/>
            <a:ext cx="6076887" cy="51296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4000"/>
              </a:lnSpc>
            </a:pPr>
            <a:r>
              <a:rPr lang="it-IT" sz="2000" dirty="0">
                <a:solidFill>
                  <a:srgbClr val="3E5B62"/>
                </a:solidFill>
              </a:rPr>
              <a:t>Mercoledì 19 giugno 2019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03706A38-24F5-5F49-A09E-8E770D5311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2775" y="4116900"/>
            <a:ext cx="448000" cy="504000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C2177127-B674-C24C-9AE1-A21B4578A5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49106" y="4232719"/>
            <a:ext cx="1916659" cy="272367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191B6BF8-6E0C-4041-9CCD-2C6579A9EB7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42943" y="4093650"/>
            <a:ext cx="673100" cy="558800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528DCCEF-B557-F049-BCB5-6A4034ED3BA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2011" y="3924436"/>
            <a:ext cx="144780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130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PROCEDURE ATTIVATE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el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030072"/>
              </p:ext>
            </p:extLst>
          </p:nvPr>
        </p:nvGraphicFramePr>
        <p:xfrm>
          <a:off x="628652" y="886965"/>
          <a:ext cx="7886699" cy="2757501"/>
        </p:xfrm>
        <a:graphic>
          <a:graphicData uri="http://schemas.openxmlformats.org/drawingml/2006/table">
            <a:tbl>
              <a:tblPr/>
              <a:tblGrid>
                <a:gridCol w="7886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93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Asse III Istruzione - Obiettivo tematico 10</a:t>
                      </a:r>
                    </a:p>
                  </a:txBody>
                  <a:tcPr marL="91434" marR="91434" marT="45717" marB="45717" anchor="ctr" horzOverflow="overflow">
                    <a:lnL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499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3372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Operazioni orientative per il successo formativo </a:t>
                      </a:r>
                      <a:r>
                        <a:rPr kumimoji="0" lang="it-IT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a.s.</a:t>
                      </a: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2019/2020 </a:t>
                      </a:r>
                      <a:r>
                        <a:rPr kumimoji="0" lang="mr-I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–</a:t>
                      </a: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PI 8.4 e 10.1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DGR n. 862 del 31/05/2019 - Procedimento aperto                                                                      Risorse disponibili: € 4.000.000,00</a:t>
                      </a:r>
                    </a:p>
                  </a:txBody>
                  <a:tcPr marL="91434" marR="91434" marT="45717" marB="45717" anchor="ctr" horzOverflow="overflow">
                    <a:lnL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FBA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776341"/>
                  </a:ext>
                </a:extLst>
              </a:tr>
              <a:tr h="805648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Progetti di formazione alla ricerca per Alte competenze per la Città contemporanea intelligente e sostenibile </a:t>
                      </a:r>
                      <a:r>
                        <a:rPr kumimoji="0" lang="mr-I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–</a:t>
                      </a: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PI 10.2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DGR n. 793 del 20/05/2019 - Procedimento aperto                                                                                 5 borse triennali finanziabili</a:t>
                      </a:r>
                    </a:p>
                  </a:txBody>
                  <a:tcPr marL="91434" marR="91434" marT="45717" marB="45717" anchor="ctr" horzOverflow="overflow">
                    <a:lnL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FBA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5648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uLnTx/>
                          <a:uFillTx/>
                          <a:latin typeface="Calibri" charset="0"/>
                          <a:ea typeface="MS PGothic" charset="0"/>
                          <a:cs typeface="MS PGothic" charset="0"/>
                        </a:rPr>
                        <a:t>Progetti per le alte competenze per nuove imprese: Laboratorio regionale per l’imprenditorialità </a:t>
                      </a:r>
                      <a:r>
                        <a:rPr kumimoji="0" lang="mr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uLnTx/>
                          <a:uFillTx/>
                          <a:latin typeface="Calibri" charset="0"/>
                          <a:ea typeface="MS PGothic" charset="0"/>
                          <a:cs typeface="MS PGothic" charset="0"/>
                        </a:rPr>
                        <a:t>–</a:t>
                      </a: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uLnTx/>
                          <a:uFillTx/>
                          <a:latin typeface="Calibri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uLnTx/>
                          <a:uFillTx/>
                          <a:latin typeface="Calibri" charset="0"/>
                          <a:ea typeface="MS PGothic" charset="0"/>
                          <a:cs typeface="MS PGothic" charset="0"/>
                        </a:rPr>
                        <a:t>PI 10.2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  <a:defRPr/>
                      </a:pPr>
                      <a:endParaRPr kumimoji="0" lang="it-IT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uLnTx/>
                        <a:uFillTx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uLnTx/>
                          <a:uFillTx/>
                          <a:latin typeface="Calibri" charset="0"/>
                          <a:ea typeface="MS PGothic" charset="0"/>
                          <a:cs typeface="MS PGothic" charset="0"/>
                        </a:rPr>
                        <a:t>DGR n. 868 del 31/05/2019 - </a:t>
                      </a: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Procedimento aperto                                                                         Risorse disponibili: € 780.000,00</a:t>
                      </a:r>
                    </a:p>
                  </a:txBody>
                  <a:tcPr marL="91434" marR="91434" marT="45717" marB="45717" anchor="ctr" horzOverflow="overflow">
                    <a:lnL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4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6" name="Gruppo 15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7" name="Immagine 16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8" name="Immagine 17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9" name="Immagine 18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20" name="Immagine 19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58547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PROCEDURE ATTIVATE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el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380374"/>
              </p:ext>
            </p:extLst>
          </p:nvPr>
        </p:nvGraphicFramePr>
        <p:xfrm>
          <a:off x="628650" y="795257"/>
          <a:ext cx="7886699" cy="2854032"/>
        </p:xfrm>
        <a:graphic>
          <a:graphicData uri="http://schemas.openxmlformats.org/drawingml/2006/table">
            <a:tbl>
              <a:tblPr/>
              <a:tblGrid>
                <a:gridCol w="7886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517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Asse III Istruzione - Obiettivo tematico 10</a:t>
                      </a:r>
                    </a:p>
                  </a:txBody>
                  <a:tcPr marL="91434" marR="91434" marT="45717" marB="45717" anchor="ctr" horzOverflow="overflow">
                    <a:lnL w="9525" cap="flat" cmpd="sng" algn="ctr">
                      <a:solidFill>
                        <a:srgbClr val="A5A5A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5A5A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5A5A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5A5A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499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724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Progetti di formazione alla ricerca e progetti di ricerca per le Alte Competenze per la Ricerca e il Trasferimento tecnologico - </a:t>
                      </a: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PI 10.2 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6008688" marR="0" lvl="0" indent="-6008688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DGR n. 39 del 14/01/2019 </a:t>
                      </a:r>
                      <a:r>
                        <a:rPr kumimoji="0" lang="mr-IN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–</a:t>
                      </a: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Procedimento chiuso               </a:t>
                      </a:r>
                      <a:r>
                        <a:rPr kumimoji="0" lang="it-IT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40 progetti di ricerca e 30 borse dottorato per un importo massimo di € 3.802.303,2 </a:t>
                      </a:r>
                    </a:p>
                  </a:txBody>
                  <a:tcPr marL="91434" marR="144000" marT="45717" marB="45717" anchor="ctr" horzOverflow="overflow">
                    <a:lnL w="9525" cap="flat" cmpd="sng" algn="ctr">
                      <a:solidFill>
                        <a:srgbClr val="A5A5A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5A5A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5A5A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5A5A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4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609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Operazioni crescita digitale: Big Data e nuove competenze – Secondo Invito - </a:t>
                      </a: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PI 10.2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  <a:defRPr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DGR n. 407 del 18/03/2019 - Procedimento chiuso                                                                        Risorse impegnate: </a:t>
                      </a:r>
                      <a:r>
                        <a:rPr kumimoji="0" lang="it-IT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€ </a:t>
                      </a:r>
                      <a:r>
                        <a:rPr kumimoji="0" lang="nb-NO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896.738,08</a:t>
                      </a:r>
                      <a:endParaRPr kumimoji="0" lang="it-IT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91434" marR="91434" marT="45717" marB="45717" anchor="ctr" horzOverflow="overflow">
                    <a:lnL w="9525" cap="flat" cmpd="sng" algn="ctr">
                      <a:solidFill>
                        <a:srgbClr val="A5A5A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5A5A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5A5A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5A5A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FBA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609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Percorsi biennali Fondazioni ITS 2019/2021 – Rete Politecnica 2019-2021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PI 10.2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DGR n. 911 del 05/06/2019 - Procedimento aperto                                                                                           28 percorsi finanziabili</a:t>
                      </a:r>
                    </a:p>
                  </a:txBody>
                  <a:tcPr marL="91434" marR="91434" marT="45717" marB="45717" anchor="ctr" horzOverflow="overflow">
                    <a:lnL w="9525" cap="flat" cmpd="sng" algn="ctr">
                      <a:solidFill>
                        <a:srgbClr val="A5A5A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5A5A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5A5A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5A5A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FBA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533100"/>
                  </a:ext>
                </a:extLst>
              </a:tr>
            </a:tbl>
          </a:graphicData>
        </a:graphic>
      </p:graphicFrame>
      <p:grpSp>
        <p:nvGrpSpPr>
          <p:cNvPr id="16" name="Gruppo 15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7" name="Immagine 16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8" name="Immagine 17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9" name="Immagine 18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20" name="Immagine 19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71454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699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PROCEDURE ATTIVATE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376676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el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250160"/>
              </p:ext>
            </p:extLst>
          </p:nvPr>
        </p:nvGraphicFramePr>
        <p:xfrm>
          <a:off x="628650" y="833339"/>
          <a:ext cx="7886701" cy="2932146"/>
        </p:xfrm>
        <a:graphic>
          <a:graphicData uri="http://schemas.openxmlformats.org/drawingml/2006/table">
            <a:tbl>
              <a:tblPr/>
              <a:tblGrid>
                <a:gridCol w="78867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9344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Asse III Istruzione - Obiettivo tematico 10</a:t>
                      </a:r>
                    </a:p>
                  </a:txBody>
                  <a:tcPr marL="91434" marR="91434" marT="45717" marB="45717" anchor="ctr" horzOverflow="overflow">
                    <a:lnL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499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8536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  <a:defRPr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Percorsi di Istruzione e Formazione Tecnica Superiore (IFTS) 2019/2020 - Rete Politecnica 2019-2021 </a:t>
                      </a:r>
                      <a:r>
                        <a:rPr kumimoji="0" lang="mr-I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–</a:t>
                      </a: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PI 10.4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  <a:defRPr/>
                      </a:pPr>
                      <a:endParaRPr kumimoji="0" lang="it-IT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  <a:defRPr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DGR n. 911 del 05/06/2019 - Procedimento aperto                                                                                           50 percorsi finanziabili</a:t>
                      </a:r>
                    </a:p>
                  </a:txBody>
                  <a:tcPr marL="91434" marR="91434" marT="45717" marB="45717" anchor="ctr" horzOverflow="overflow">
                    <a:lnL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4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84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Percorsi di formazione superiore 2019/2020 - Rete Politecnica 2019-2021 </a:t>
                      </a: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–</a:t>
                      </a: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PI 10.4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endParaRPr kumimoji="0" lang="it-IT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DGR n. 911 del 05/06/2019 - Procedimento aperto                                                                                           28 percorsi finanziabili</a:t>
                      </a:r>
                    </a:p>
                  </a:txBody>
                  <a:tcPr marL="91434" marR="91434" marT="45717" marB="45717" anchor="ctr" horzOverflow="overflow">
                    <a:lnL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FBA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284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Formazione per le figure dello spettacolo dal vivo – Primo invito </a:t>
                      </a:r>
                      <a:r>
                        <a:rPr kumimoji="0" lang="mr-I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–</a:t>
                      </a: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PI 10.4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DGR n. 648 del 29/04/2019 </a:t>
                      </a:r>
                      <a:r>
                        <a:rPr kumimoji="0" lang="mr-IN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–</a:t>
                      </a: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In valutazione                                                                                  Risorse disponibili: € 2.800.000,00</a:t>
                      </a:r>
                    </a:p>
                  </a:txBody>
                  <a:tcPr marL="91434" marR="91434" marT="45717" marB="45717" anchor="ctr" horzOverflow="overflow">
                    <a:lnL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4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835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Operazioni in attuazione del Programma regionale cinema e audiovisivo 2018/2020 Terzo invito </a:t>
                      </a: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–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PI 10.4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endParaRPr kumimoji="0" lang="it-IT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DGR n. 649 del 29/04/2019 - In valutazione                                                                                   Risorse disponibili: € 1.400.000,00</a:t>
                      </a:r>
                    </a:p>
                  </a:txBody>
                  <a:tcPr marL="91434" marR="91434" marT="45717" marB="45717" anchor="ctr" horzOverflow="overflow">
                    <a:lnL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9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FBA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16" name="Gruppo 15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7" name="Immagine 16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8" name="Immagine 17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9" name="Immagine 18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20" name="Immagine 19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10757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65067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SNAI - PROCEDURE ATTIVATE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el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722423"/>
              </p:ext>
            </p:extLst>
          </p:nvPr>
        </p:nvGraphicFramePr>
        <p:xfrm>
          <a:off x="628651" y="837983"/>
          <a:ext cx="7886700" cy="2384239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788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759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Procedure SNAI</a:t>
                      </a:r>
                      <a:r>
                        <a:rPr lang="it-IT" sz="1400" baseline="0" dirty="0"/>
                        <a:t> </a:t>
                      </a:r>
                      <a:r>
                        <a:rPr lang="it-IT" sz="1400" dirty="0"/>
                        <a:t>Aree Interne</a:t>
                      </a:r>
                      <a:endParaRPr kumimoji="0" 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4472C4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472C4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472C4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472C4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4332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Formazione a supporto della Strategia d’Area dell’Appennino Emiliano nell’ambito della Strategia nazionale aree interne (SNAI) </a:t>
                      </a:r>
                      <a:r>
                        <a:rPr kumimoji="0" lang="mr-I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–</a:t>
                      </a: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PI 8.5 e 10.1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DGR n. 235 del 18/02/2019 - Procedimento aperto                                                                         Risorse disponibili: € 330.000,00</a:t>
                      </a:r>
                    </a:p>
                  </a:txBody>
                  <a:tcPr marL="91434" marR="91434" marT="45732" marB="45732" anchor="ctr" horzOverflow="overflow">
                    <a:lnL w="9525" cap="flat" cmpd="sng" algn="ctr">
                      <a:solidFill>
                        <a:srgbClr val="4472C4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472C4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472C4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472C4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2310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Operazioni a supporto della Strategia d’Area del Basso Ferrarese nell’ambito della Strategia nazionale aree interne (SNAI) </a:t>
                      </a:r>
                      <a:r>
                        <a:rPr kumimoji="0" lang="mr-I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–</a:t>
                      </a: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PI 8.1 e 10.1 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DGR n. 656 del 29/04/2019 - Procedimento aperto                                                                      Risorse disponibili: € 1.500.000,00</a:t>
                      </a:r>
                    </a:p>
                  </a:txBody>
                  <a:tcPr marL="91434" marR="91434" marT="45732" marB="45732" anchor="ctr" horzOverflow="overflow">
                    <a:lnL w="9525" cap="flat" cmpd="sng" algn="ctr">
                      <a:solidFill>
                        <a:srgbClr val="4472C4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472C4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472C4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472C4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6" name="Gruppo 15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7" name="Immagine 16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8" name="Immagine 17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9" name="Immagine 18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20" name="Immagine 19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  <p:sp>
        <p:nvSpPr>
          <p:cNvPr id="13" name="Ovale 12"/>
          <p:cNvSpPr/>
          <p:nvPr/>
        </p:nvSpPr>
        <p:spPr>
          <a:xfrm>
            <a:off x="1614129" y="3275107"/>
            <a:ext cx="5786088" cy="547420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b="1" dirty="0">
                <a:solidFill>
                  <a:srgbClr val="4C3E45"/>
                </a:solidFill>
              </a:rPr>
              <a:t>In uscita Invito SNAI Appennino Piacentino Parmense</a:t>
            </a:r>
          </a:p>
        </p:txBody>
      </p:sp>
    </p:spTree>
    <p:extLst>
      <p:ext uri="{BB962C8B-B14F-4D97-AF65-F5344CB8AC3E}">
        <p14:creationId xmlns:p14="http://schemas.microsoft.com/office/powerpoint/2010/main" val="3939856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65067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SNAI – Invito Appennino Emiliano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uppo 15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7" name="Immagine 16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8" name="Immagine 17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9" name="Immagine 18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20" name="Immagine 19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18AD7A7A-8D29-5F4F-A3E6-9DAC9C3BD22B}"/>
              </a:ext>
            </a:extLst>
          </p:cNvPr>
          <p:cNvSpPr txBox="1">
            <a:spLocks/>
          </p:cNvSpPr>
          <p:nvPr/>
        </p:nvSpPr>
        <p:spPr>
          <a:xfrm>
            <a:off x="642012" y="849300"/>
            <a:ext cx="7886700" cy="28950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284495" y="899572"/>
            <a:ext cx="84453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/>
              <a:t>L’invito intende rendere disponibili azioni mirate di supporto agli interventi di sviluppo locale nell’Area dell’Appennino Emiliano per l’attuazione della </a:t>
            </a:r>
            <a:r>
              <a:rPr lang="it-IT" b="1" dirty="0"/>
              <a:t>Strategia “La montagna del latte</a:t>
            </a:r>
            <a:r>
              <a:rPr lang="it-IT" dirty="0"/>
              <a:t>” approvata con DGR n. 1108/2018. In particolare gli interventi sono finalizzati a: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/>
              <a:t>innalzare e aggiornare </a:t>
            </a:r>
            <a:r>
              <a:rPr lang="it-IT" b="1" dirty="0"/>
              <a:t>le competenze delle persone occupate e delle imprese per un nuovo posizionamento della filiera lattiero-casearia e per la sua internazionalizzazione</a:t>
            </a:r>
            <a:r>
              <a:rPr lang="it-IT" dirty="0"/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/>
              <a:t>contrastare la dispersione scolastica e formativa </a:t>
            </a:r>
            <a:r>
              <a:rPr lang="it-IT" dirty="0"/>
              <a:t>e orientare, anche attraverso il sostegno a percorsi di alternanza scuola-lavoro, le scelte dei giovani verso </a:t>
            </a:r>
            <a:r>
              <a:rPr lang="it-IT" b="1" dirty="0"/>
              <a:t>profili professionali spendibili sul territorio</a:t>
            </a:r>
            <a:r>
              <a:rPr lang="it-IT" dirty="0"/>
              <a:t> al fine ridurre il disallineamento tra offerta e domanda nel mercato del lavoro locale.</a:t>
            </a:r>
          </a:p>
        </p:txBody>
      </p:sp>
    </p:spTree>
    <p:extLst>
      <p:ext uri="{BB962C8B-B14F-4D97-AF65-F5344CB8AC3E}">
        <p14:creationId xmlns:p14="http://schemas.microsoft.com/office/powerpoint/2010/main" val="1134043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5" y="4068693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65067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SNAI – Invito Appennino Emiliano - Azioni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uppo 15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7" name="Immagine 16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8" name="Immagine 17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9" name="Immagine 18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20" name="Immagine 19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18AD7A7A-8D29-5F4F-A3E6-9DAC9C3BD22B}"/>
              </a:ext>
            </a:extLst>
          </p:cNvPr>
          <p:cNvSpPr txBox="1">
            <a:spLocks/>
          </p:cNvSpPr>
          <p:nvPr/>
        </p:nvSpPr>
        <p:spPr>
          <a:xfrm>
            <a:off x="642012" y="849300"/>
            <a:ext cx="7886700" cy="28950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284494" y="1109177"/>
            <a:ext cx="844535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400" b="1" dirty="0">
                <a:solidFill>
                  <a:srgbClr val="000000"/>
                </a:solidFill>
              </a:rPr>
              <a:t>Azione 1 - Formazione continua e accompagnamento per lo sviluppo e internazionalizzazione della filiera agroalimentare. </a:t>
            </a:r>
            <a:r>
              <a:rPr lang="it-IT" sz="1400" dirty="0">
                <a:solidFill>
                  <a:srgbClr val="000000"/>
                </a:solidFill>
              </a:rPr>
              <a:t>Azioni di formazione per imprenditori e personale occupato operante nella filiera agroalimentare e in servizi connessi allo sviluppo e promozione sui temi della Strategia di Area ai fini della loro promozione e internazionalizzazione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400" b="1" dirty="0">
                <a:solidFill>
                  <a:srgbClr val="000000"/>
                </a:solidFill>
              </a:rPr>
              <a:t>Azione 2 Formazione continua e accompagnamento per nuove imprese/nuove unità produttive. </a:t>
            </a:r>
            <a:r>
              <a:rPr lang="it-IT" sz="1400" dirty="0">
                <a:solidFill>
                  <a:srgbClr val="000000"/>
                </a:solidFill>
              </a:rPr>
              <a:t>Azioni di formazione per il personale occupato in nuove unità produttive del comparto agroalimentare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400" b="1" dirty="0">
                <a:solidFill>
                  <a:srgbClr val="000000"/>
                </a:solidFill>
              </a:rPr>
              <a:t>Azione 3 Orientamento, </a:t>
            </a:r>
            <a:r>
              <a:rPr lang="it-IT" sz="1400" b="1" dirty="0" err="1">
                <a:solidFill>
                  <a:srgbClr val="000000"/>
                </a:solidFill>
              </a:rPr>
              <a:t>counselling</a:t>
            </a:r>
            <a:r>
              <a:rPr lang="it-IT" sz="1400" b="1" dirty="0">
                <a:solidFill>
                  <a:srgbClr val="000000"/>
                </a:solidFill>
              </a:rPr>
              <a:t> e supporto all’alternanza. </a:t>
            </a:r>
            <a:r>
              <a:rPr lang="it-IT" sz="1400" dirty="0">
                <a:solidFill>
                  <a:srgbClr val="000000"/>
                </a:solidFill>
              </a:rPr>
              <a:t>Azioni di orientamento e </a:t>
            </a:r>
            <a:r>
              <a:rPr lang="it-IT" sz="1400" dirty="0" err="1">
                <a:solidFill>
                  <a:srgbClr val="000000"/>
                </a:solidFill>
              </a:rPr>
              <a:t>counselling</a:t>
            </a:r>
            <a:r>
              <a:rPr lang="it-IT" sz="1400" dirty="0">
                <a:solidFill>
                  <a:srgbClr val="000000"/>
                </a:solidFill>
              </a:rPr>
              <a:t> agli allievi del ciclo secondario di secondo grado a rischio di abbandono scolastico e azioni di sostegno all’alternanza scuola-lavoro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999842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65067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SNAI – Invito Appennino Emiliano - Risorse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uppo 15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7" name="Immagine 16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8" name="Immagine 17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9" name="Immagine 18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20" name="Immagine 19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18AD7A7A-8D29-5F4F-A3E6-9DAC9C3BD22B}"/>
              </a:ext>
            </a:extLst>
          </p:cNvPr>
          <p:cNvSpPr txBox="1">
            <a:spLocks/>
          </p:cNvSpPr>
          <p:nvPr/>
        </p:nvSpPr>
        <p:spPr>
          <a:xfrm>
            <a:off x="642012" y="849300"/>
            <a:ext cx="7886700" cy="28950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284495" y="899572"/>
            <a:ext cx="8445356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dirty="0"/>
          </a:p>
          <a:p>
            <a:pPr algn="just"/>
            <a:r>
              <a:rPr lang="it-IT" dirty="0"/>
              <a:t>Euro </a:t>
            </a:r>
            <a:r>
              <a:rPr lang="it-IT" b="1" dirty="0"/>
              <a:t>330.000,00</a:t>
            </a:r>
            <a:r>
              <a:rPr lang="it-IT" dirty="0"/>
              <a:t> così articolate:</a:t>
            </a:r>
          </a:p>
          <a:p>
            <a:pPr algn="just"/>
            <a:endParaRPr lang="it-IT" dirty="0"/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it-IT" dirty="0"/>
              <a:t>Euro 120.000,00 (</a:t>
            </a:r>
            <a:r>
              <a:rPr lang="it-IT" b="1" dirty="0"/>
              <a:t>Azione 1</a:t>
            </a:r>
            <a:r>
              <a:rPr lang="it-IT" dirty="0"/>
              <a:t>) – priorità di investimento 8.5</a:t>
            </a: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it-IT" dirty="0"/>
              <a:t>Euro 90.000,00 (</a:t>
            </a:r>
            <a:r>
              <a:rPr lang="it-IT" b="1" dirty="0"/>
              <a:t>Azione 2</a:t>
            </a:r>
            <a:r>
              <a:rPr lang="it-IT" dirty="0"/>
              <a:t>)  – priorità di investimento 8.5</a:t>
            </a: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it-IT" dirty="0"/>
              <a:t>Euro 120.000,00 (</a:t>
            </a:r>
            <a:r>
              <a:rPr lang="it-IT" b="1" dirty="0"/>
              <a:t>Azione 3</a:t>
            </a:r>
            <a:r>
              <a:rPr lang="it-IT" dirty="0"/>
              <a:t>) – priorità di investimento 10.1</a:t>
            </a:r>
          </a:p>
        </p:txBody>
      </p:sp>
    </p:spTree>
    <p:extLst>
      <p:ext uri="{BB962C8B-B14F-4D97-AF65-F5344CB8AC3E}">
        <p14:creationId xmlns:p14="http://schemas.microsoft.com/office/powerpoint/2010/main" val="42510548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65067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SNAI – Invito Basso Ferrarese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uppo 15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7" name="Immagine 16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8" name="Immagine 17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9" name="Immagine 18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20" name="Immagine 19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18AD7A7A-8D29-5F4F-A3E6-9DAC9C3BD22B}"/>
              </a:ext>
            </a:extLst>
          </p:cNvPr>
          <p:cNvSpPr txBox="1">
            <a:spLocks/>
          </p:cNvSpPr>
          <p:nvPr/>
        </p:nvSpPr>
        <p:spPr>
          <a:xfrm>
            <a:off x="642012" y="849300"/>
            <a:ext cx="7886700" cy="28950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349321" y="837983"/>
            <a:ext cx="816603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/>
              <a:t>L’invito intende rendere disponibili azioni mirate di supporto agli interventi di sviluppo locale della</a:t>
            </a:r>
            <a:r>
              <a:rPr lang="it-IT" b="1" dirty="0"/>
              <a:t> Strategia d'Area del Basso Ferrarese “Fare ponti”, </a:t>
            </a:r>
            <a:r>
              <a:rPr lang="it-IT" dirty="0"/>
              <a:t>approvata con delibera di Giunta regionale n. 2204/2018. In particolare gli interventi sono finalizzati a: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/>
              <a:t>contrastare la dispersione scolastica e formativa </a:t>
            </a:r>
            <a:r>
              <a:rPr lang="it-IT" dirty="0"/>
              <a:t>sia attraverso la creazione di centri di ascolto in cui erogare servizi di orientamento e </a:t>
            </a:r>
            <a:r>
              <a:rPr lang="it-IT" dirty="0" err="1"/>
              <a:t>counseling</a:t>
            </a:r>
            <a:r>
              <a:rPr lang="it-IT" dirty="0"/>
              <a:t>, sia attraverso un’offerta di percorsi extrascolastici ad alta intensità educativa;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/>
              <a:t>promuovere </a:t>
            </a:r>
            <a:r>
              <a:rPr lang="it-IT" b="1" dirty="0"/>
              <a:t>un’occupazione sostenibile e di qualità attraverso interventi orientativi e formativi per il conseguimento di una qualifica professionale, di accompagnamento al lavoro e all’avvio di impresa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73563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65067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SNAI – Invito Basso Ferrarese - Azioni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uppo 15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7" name="Immagine 16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8" name="Immagine 17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9" name="Immagine 18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20" name="Immagine 19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18AD7A7A-8D29-5F4F-A3E6-9DAC9C3BD22B}"/>
              </a:ext>
            </a:extLst>
          </p:cNvPr>
          <p:cNvSpPr txBox="1">
            <a:spLocks/>
          </p:cNvSpPr>
          <p:nvPr/>
        </p:nvSpPr>
        <p:spPr>
          <a:xfrm>
            <a:off x="642012" y="849300"/>
            <a:ext cx="7886700" cy="28950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349321" y="837866"/>
            <a:ext cx="8166030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300" b="1" dirty="0">
                <a:solidFill>
                  <a:srgbClr val="000000"/>
                </a:solidFill>
              </a:rPr>
              <a:t>Azione 1.a) Misure per il contrasto alla dispersione scolastica e formativa: nuovi servizi educativi/centri di ascolto. </a:t>
            </a:r>
            <a:r>
              <a:rPr lang="it-IT" sz="1300" dirty="0">
                <a:solidFill>
                  <a:srgbClr val="000000"/>
                </a:solidFill>
              </a:rPr>
              <a:t>Creazione di nuovi servizi educativi/centri di ascolto per l’erogazione di azioni di orientamento e </a:t>
            </a:r>
            <a:r>
              <a:rPr lang="it-IT" sz="1300" dirty="0" err="1">
                <a:solidFill>
                  <a:srgbClr val="000000"/>
                </a:solidFill>
              </a:rPr>
              <a:t>counselling</a:t>
            </a:r>
            <a:endParaRPr lang="it-IT" sz="1300" dirty="0">
              <a:solidFill>
                <a:srgbClr val="000000"/>
              </a:solidFill>
            </a:endParaRPr>
          </a:p>
          <a:p>
            <a:pPr marL="285750" lvl="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300" b="1" dirty="0">
                <a:solidFill>
                  <a:srgbClr val="000000"/>
                </a:solidFill>
              </a:rPr>
              <a:t>Azione 1.b) Misure per il contrasto alla dispersione scolastica e formativa: orientamento e percorsi extrascolastici. </a:t>
            </a:r>
            <a:r>
              <a:rPr lang="it-IT" sz="1300" dirty="0">
                <a:solidFill>
                  <a:srgbClr val="000000"/>
                </a:solidFill>
              </a:rPr>
              <a:t>Azioni di orientamento e </a:t>
            </a:r>
            <a:r>
              <a:rPr lang="it-IT" sz="1300" dirty="0" err="1">
                <a:solidFill>
                  <a:srgbClr val="000000"/>
                </a:solidFill>
              </a:rPr>
              <a:t>counselling</a:t>
            </a:r>
            <a:r>
              <a:rPr lang="it-IT" sz="1300" dirty="0">
                <a:solidFill>
                  <a:srgbClr val="000000"/>
                </a:solidFill>
              </a:rPr>
              <a:t>, percorsi extrascolastici anche connessi alle vocazioni del territorio</a:t>
            </a:r>
          </a:p>
          <a:p>
            <a:pPr marL="285750" lvl="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300" b="1" dirty="0">
                <a:solidFill>
                  <a:srgbClr val="000000"/>
                </a:solidFill>
              </a:rPr>
              <a:t>Azione 2.a) Promozione di un’occupazione sostenibile e di qualità: percorsi di formazione finalizzati all’acquisizione di una qualifica professionale. </a:t>
            </a:r>
            <a:r>
              <a:rPr lang="it-IT" sz="1300" dirty="0">
                <a:solidFill>
                  <a:srgbClr val="000000"/>
                </a:solidFill>
              </a:rPr>
              <a:t>Percorsi formativi per permettere alle persone l’acquisizione di conoscenze e competenze di cui al Sistema regionale delle qualifiche per il rilascio di una qualifica professionale o di unità di competenze coerente alle attività driver e vocazionali dei territori e per sostenere l’inserimento e l’occupazione qualificata delle persone</a:t>
            </a:r>
          </a:p>
          <a:p>
            <a:pPr marL="285750" lvl="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300" b="1" dirty="0">
                <a:solidFill>
                  <a:srgbClr val="000000"/>
                </a:solidFill>
              </a:rPr>
              <a:t>Azione 2.b) Promozione di un’occupazione sostenibile e di qualità: sostegno all’auto-imprenditorialità. </a:t>
            </a:r>
            <a:r>
              <a:rPr lang="it-IT" sz="1300" dirty="0">
                <a:solidFill>
                  <a:srgbClr val="000000"/>
                </a:solidFill>
              </a:rPr>
              <a:t>Azioni orientative, formative e </a:t>
            </a:r>
            <a:r>
              <a:rPr lang="it-IT" sz="1300" dirty="0" err="1">
                <a:solidFill>
                  <a:srgbClr val="000000"/>
                </a:solidFill>
              </a:rPr>
              <a:t>consulenziali</a:t>
            </a:r>
            <a:r>
              <a:rPr lang="it-IT" sz="1300" dirty="0">
                <a:solidFill>
                  <a:srgbClr val="000000"/>
                </a:solidFill>
              </a:rPr>
              <a:t> per accompagnare le persone che, per proprie aspettative e attitudini, intendono investire in un percorso di lavoro autonomo o di avvio di impresa</a:t>
            </a:r>
          </a:p>
        </p:txBody>
      </p:sp>
    </p:spTree>
    <p:extLst>
      <p:ext uri="{BB962C8B-B14F-4D97-AF65-F5344CB8AC3E}">
        <p14:creationId xmlns:p14="http://schemas.microsoft.com/office/powerpoint/2010/main" val="28477748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65067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SNAI – Invito Basso Ferrarese - Risorse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uppo 15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7" name="Immagine 16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8" name="Immagine 17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9" name="Immagine 18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20" name="Immagine 19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18AD7A7A-8D29-5F4F-A3E6-9DAC9C3BD22B}"/>
              </a:ext>
            </a:extLst>
          </p:cNvPr>
          <p:cNvSpPr txBox="1">
            <a:spLocks/>
          </p:cNvSpPr>
          <p:nvPr/>
        </p:nvSpPr>
        <p:spPr>
          <a:xfrm>
            <a:off x="642012" y="849300"/>
            <a:ext cx="7886700" cy="28950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349321" y="837983"/>
            <a:ext cx="8166030" cy="192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dirty="0"/>
          </a:p>
          <a:p>
            <a:pPr algn="just"/>
            <a:r>
              <a:rPr lang="it-IT" dirty="0"/>
              <a:t>Euro </a:t>
            </a:r>
            <a:r>
              <a:rPr lang="it-IT" b="1" dirty="0"/>
              <a:t>1.500.000,00 </a:t>
            </a:r>
            <a:r>
              <a:rPr lang="it-IT" dirty="0"/>
              <a:t>così articolate:</a:t>
            </a:r>
          </a:p>
          <a:p>
            <a:endParaRPr lang="it-IT" dirty="0"/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it-IT" dirty="0"/>
              <a:t>Euro 500.000,00 (</a:t>
            </a:r>
            <a:r>
              <a:rPr lang="it-IT" b="1" dirty="0"/>
              <a:t>Azioni 1.a e 1.b</a:t>
            </a:r>
            <a:r>
              <a:rPr lang="it-IT" dirty="0"/>
              <a:t>)  - priorità di investimento 10.1</a:t>
            </a: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it-IT" dirty="0"/>
              <a:t>Euro 1.000.000,00 (</a:t>
            </a:r>
            <a:r>
              <a:rPr lang="it-IT" b="1" dirty="0"/>
              <a:t>Azioni 2.a e 2.b</a:t>
            </a:r>
            <a:r>
              <a:rPr lang="it-IT" dirty="0"/>
              <a:t>) - priorità di investimento 8.1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03679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AVANZAMENTO FINANZIARIO AL 10.06.2019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po 3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0" name="Immagine 9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2" name="Immagine 11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13" name="Immagine 12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  <p:graphicFrame>
        <p:nvGraphicFramePr>
          <p:cNvPr id="14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303725"/>
              </p:ext>
            </p:extLst>
          </p:nvPr>
        </p:nvGraphicFramePr>
        <p:xfrm>
          <a:off x="628651" y="835881"/>
          <a:ext cx="7886700" cy="2851039"/>
        </p:xfrm>
        <a:graphic>
          <a:graphicData uri="http://schemas.openxmlformats.org/drawingml/2006/table">
            <a:tbl>
              <a:tblPr/>
              <a:tblGrid>
                <a:gridCol w="26466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6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66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0709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Assi di intervento</a:t>
                      </a:r>
                    </a:p>
                  </a:txBody>
                  <a:tcPr marL="71995" marR="71995" marT="46801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Dotazione totale</a:t>
                      </a:r>
                    </a:p>
                  </a:txBody>
                  <a:tcPr marL="71995" marR="71995" marT="46801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Contributo pubblico impegnato</a:t>
                      </a:r>
                    </a:p>
                  </a:txBody>
                  <a:tcPr marL="71995" marR="71995" marT="46801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Spesa ammissibile dichiarata dai beneficiari</a:t>
                      </a:r>
                    </a:p>
                  </a:txBody>
                  <a:tcPr marL="71995" marR="71995" marT="46801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7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I - Occupazione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€ 490.620.110,00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 € 423.166.380,23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€ 230.264.918,62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3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II - Inclusione sociale e lotta contro la povertà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€ 157.250.038,00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 € 120.833.654,14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€ 46.519.704,36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72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III - Istruzione e formazione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€ 108.502.524,00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 € 102.341.819,79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€ 52.450.579,91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38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IV - Capacità istituzionale ed amministrativa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€ 1.572.500,00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 € 1.340.800,00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€ 999.999,98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39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V - Assistenza tecnica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€ 28.305.010,00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 € 15.165.685,63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sk-SK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€ 5.689.783,44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47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Totale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€ 786.250.182,00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 € 662.848.339,79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sk-SK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€ 335.924.986,31 €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5" name="Ovale 14"/>
          <p:cNvSpPr/>
          <p:nvPr/>
        </p:nvSpPr>
        <p:spPr>
          <a:xfrm>
            <a:off x="2643481" y="3771009"/>
            <a:ext cx="1806497" cy="6360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b="1" dirty="0">
                <a:solidFill>
                  <a:srgbClr val="4C3E45"/>
                </a:solidFill>
              </a:rPr>
              <a:t>L’84,3% della dotazione del PO</a:t>
            </a:r>
          </a:p>
        </p:txBody>
      </p:sp>
      <p:cxnSp>
        <p:nvCxnSpPr>
          <p:cNvPr id="16" name="Connettore 2 15"/>
          <p:cNvCxnSpPr>
            <a:cxnSpLocks noChangeShapeType="1"/>
          </p:cNvCxnSpPr>
          <p:nvPr/>
        </p:nvCxnSpPr>
        <p:spPr bwMode="auto">
          <a:xfrm flipH="1">
            <a:off x="4355538" y="3563612"/>
            <a:ext cx="909236" cy="38361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339507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2800" b="1" dirty="0">
                <a:solidFill>
                  <a:srgbClr val="FF0000"/>
                </a:solidFill>
              </a:rPr>
              <a:t>CONFRONTO CON I DATI AL 31.12.2018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po 3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0" name="Immagine 9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2" name="Immagine 11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13" name="Immagine 12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  <p:sp>
        <p:nvSpPr>
          <p:cNvPr id="3" name="CasellaDiTesto 2"/>
          <p:cNvSpPr txBox="1"/>
          <p:nvPr/>
        </p:nvSpPr>
        <p:spPr>
          <a:xfrm>
            <a:off x="2587037" y="764014"/>
            <a:ext cx="16645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rgbClr val="244185"/>
                </a:solidFill>
              </a:rPr>
              <a:t>+ € 93.099.608,65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6411064" y="1627388"/>
            <a:ext cx="16645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rgbClr val="244185"/>
                </a:solidFill>
              </a:rPr>
              <a:t>+ </a:t>
            </a:r>
            <a:r>
              <a:rPr lang="it-IT" sz="1400" b="1" dirty="0" smtClean="0">
                <a:solidFill>
                  <a:srgbClr val="244185"/>
                </a:solidFill>
              </a:rPr>
              <a:t>€ 64.580.338,79</a:t>
            </a:r>
            <a:endParaRPr lang="it-IT" sz="1400" b="1" dirty="0">
              <a:solidFill>
                <a:srgbClr val="244185"/>
              </a:solidFill>
            </a:endParaRPr>
          </a:p>
        </p:txBody>
      </p:sp>
      <p:graphicFrame>
        <p:nvGraphicFramePr>
          <p:cNvPr id="17" name="Grafico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867752"/>
              </p:ext>
            </p:extLst>
          </p:nvPr>
        </p:nvGraphicFramePr>
        <p:xfrm>
          <a:off x="628651" y="607561"/>
          <a:ext cx="7934052" cy="3203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74845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AVANZAMENTO PROCEDURALE AL 10.06.2019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po 3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0" name="Immagine 9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2" name="Immagine 11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13" name="Immagine 12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  <p:graphicFrame>
        <p:nvGraphicFramePr>
          <p:cNvPr id="15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791556"/>
              </p:ext>
            </p:extLst>
          </p:nvPr>
        </p:nvGraphicFramePr>
        <p:xfrm>
          <a:off x="628650" y="846760"/>
          <a:ext cx="7886701" cy="2631825"/>
        </p:xfrm>
        <a:graphic>
          <a:graphicData uri="http://schemas.openxmlformats.org/drawingml/2006/table">
            <a:tbl>
              <a:tblPr/>
              <a:tblGrid>
                <a:gridCol w="4265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7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69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69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5542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Assi di intervento</a:t>
                      </a:r>
                    </a:p>
                  </a:txBody>
                  <a:tcPr marL="71995" marR="71995" marT="93600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Operazioni Approvate</a:t>
                      </a:r>
                    </a:p>
                  </a:txBody>
                  <a:tcPr marL="71995" marR="71995" marT="93600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Operazioni Avviate</a:t>
                      </a:r>
                    </a:p>
                  </a:txBody>
                  <a:tcPr marL="71995" marR="71995" marT="93600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Operazioni Concluse</a:t>
                      </a:r>
                    </a:p>
                  </a:txBody>
                  <a:tcPr marL="71995" marR="71995" marT="93600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319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I - Occupazione</a:t>
                      </a:r>
                    </a:p>
                  </a:txBody>
                  <a:tcPr marL="71995" marR="71995" marT="93600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2.380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2.122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1.225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052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II - Inclusione sociale e lotta contro la povertà</a:t>
                      </a:r>
                    </a:p>
                  </a:txBody>
                  <a:tcPr marL="71995" marR="71995" marT="93600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615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2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542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2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288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839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III - Istruzione e formazione</a:t>
                      </a:r>
                    </a:p>
                  </a:txBody>
                  <a:tcPr marL="71995" marR="71995" marT="93600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769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2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592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338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167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IV - Capacità istituzionale ed amministrativa</a:t>
                      </a:r>
                    </a:p>
                  </a:txBody>
                  <a:tcPr marL="71995" marR="71995" marT="93600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396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V - Assistenza tecnica</a:t>
                      </a:r>
                    </a:p>
                  </a:txBody>
                  <a:tcPr marL="71995" marR="71995" marT="93600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69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2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510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Totale</a:t>
                      </a:r>
                    </a:p>
                  </a:txBody>
                  <a:tcPr marL="71995" marR="71995" marT="93600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3.838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3.329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1.875</a:t>
                      </a:r>
                    </a:p>
                  </a:txBody>
                  <a:tcPr marL="0" marR="0" marT="0" marB="3600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6" name="Ovale 15"/>
          <p:cNvSpPr/>
          <p:nvPr/>
        </p:nvSpPr>
        <p:spPr>
          <a:xfrm>
            <a:off x="2769439" y="3709128"/>
            <a:ext cx="2207278" cy="6360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b="1" dirty="0">
                <a:solidFill>
                  <a:srgbClr val="4C3E45"/>
                </a:solidFill>
              </a:rPr>
              <a:t>86,7% delle operazioni approvate</a:t>
            </a:r>
          </a:p>
        </p:txBody>
      </p:sp>
      <p:cxnSp>
        <p:nvCxnSpPr>
          <p:cNvPr id="17" name="Connettore 2 16"/>
          <p:cNvCxnSpPr>
            <a:cxnSpLocks noChangeShapeType="1"/>
            <a:endCxn id="16" idx="7"/>
          </p:cNvCxnSpPr>
          <p:nvPr/>
        </p:nvCxnSpPr>
        <p:spPr bwMode="auto">
          <a:xfrm flipH="1">
            <a:off x="4653469" y="3404014"/>
            <a:ext cx="1767396" cy="398263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584414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2800" b="1" dirty="0">
                <a:solidFill>
                  <a:srgbClr val="FF0000"/>
                </a:solidFill>
              </a:rPr>
              <a:t>CONFRONTO CON I DATI AL 31.12.2018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po 3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0" name="Immagine 9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2" name="Immagine 11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13" name="Immagine 12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  <p:graphicFrame>
        <p:nvGraphicFramePr>
          <p:cNvPr id="15" name="Gra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3265321"/>
              </p:ext>
            </p:extLst>
          </p:nvPr>
        </p:nvGraphicFramePr>
        <p:xfrm>
          <a:off x="628651" y="761877"/>
          <a:ext cx="7886699" cy="2979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2071387" y="1048121"/>
            <a:ext cx="9000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/>
              <a:t>+ </a:t>
            </a:r>
            <a:r>
              <a:rPr lang="it-IT" sz="1400" b="1" dirty="0">
                <a:solidFill>
                  <a:srgbClr val="133671"/>
                </a:solidFill>
              </a:rPr>
              <a:t>370</a:t>
            </a:r>
            <a:endParaRPr lang="it-IT" sz="1200" b="1" dirty="0">
              <a:solidFill>
                <a:srgbClr val="133671"/>
              </a:solidFill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4600664" y="1255564"/>
            <a:ext cx="9000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+ </a:t>
            </a:r>
            <a:r>
              <a:rPr lang="it-IT" sz="1400" b="1" dirty="0">
                <a:solidFill>
                  <a:srgbClr val="133671"/>
                </a:solidFill>
              </a:rPr>
              <a:t>279</a:t>
            </a:r>
            <a:endParaRPr lang="it-IT" sz="1200" b="1" dirty="0">
              <a:solidFill>
                <a:srgbClr val="133671"/>
              </a:solidFill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7106344" y="1829393"/>
            <a:ext cx="9000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+ </a:t>
            </a:r>
            <a:r>
              <a:rPr lang="it-IT" sz="1400" b="1" dirty="0">
                <a:solidFill>
                  <a:srgbClr val="133671"/>
                </a:solidFill>
              </a:rPr>
              <a:t>148</a:t>
            </a:r>
            <a:endParaRPr lang="it-IT" sz="1200" b="1" dirty="0">
              <a:solidFill>
                <a:srgbClr val="1336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014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2800" b="1" dirty="0">
                <a:solidFill>
                  <a:srgbClr val="FF0000"/>
                </a:solidFill>
              </a:rPr>
              <a:t>PARTECIPANTI AVVIATI AL 10.06.2019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po 3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0" name="Immagine 9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2" name="Immagine 11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13" name="Immagine 12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  <p:graphicFrame>
        <p:nvGraphicFramePr>
          <p:cNvPr id="15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233103"/>
              </p:ext>
            </p:extLst>
          </p:nvPr>
        </p:nvGraphicFramePr>
        <p:xfrm>
          <a:off x="628650" y="1024723"/>
          <a:ext cx="7886702" cy="2430977"/>
        </p:xfrm>
        <a:graphic>
          <a:graphicData uri="http://schemas.openxmlformats.org/drawingml/2006/table">
            <a:tbl>
              <a:tblPr/>
              <a:tblGrid>
                <a:gridCol w="3637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4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7357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Assi di intervento</a:t>
                      </a:r>
                    </a:p>
                  </a:txBody>
                  <a:tcPr marL="71995" marR="71995" marT="93600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Partecipanti avviati</a:t>
                      </a:r>
                    </a:p>
                  </a:txBody>
                  <a:tcPr marL="71995" marR="71995" marT="93600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di cui donne</a:t>
                      </a:r>
                    </a:p>
                  </a:txBody>
                  <a:tcPr marL="71995" marR="71995" marT="93600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82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I - Occupazione</a:t>
                      </a:r>
                    </a:p>
                  </a:txBody>
                  <a:tcPr marL="108000" marR="12700" marT="108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367.563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191.718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21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II - Inclusione sociale e lotta contro la povertà</a:t>
                      </a:r>
                    </a:p>
                  </a:txBody>
                  <a:tcPr marL="108000" marR="12700" marT="108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32.392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14.206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93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III - Istruzione e formazione</a:t>
                      </a:r>
                    </a:p>
                  </a:txBody>
                  <a:tcPr marL="108000" marR="12700" marT="108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27.181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9.960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72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Totale</a:t>
                      </a:r>
                    </a:p>
                  </a:txBody>
                  <a:tcPr marL="108000" marR="12700" marT="108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427.136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215.884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Ovale 13"/>
          <p:cNvSpPr/>
          <p:nvPr/>
        </p:nvSpPr>
        <p:spPr>
          <a:xfrm>
            <a:off x="2646139" y="3672135"/>
            <a:ext cx="2207278" cy="6360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b="1" dirty="0">
                <a:solidFill>
                  <a:srgbClr val="4C3E45"/>
                </a:solidFill>
              </a:rPr>
              <a:t>50,5% del totale dei partecipanti avviati </a:t>
            </a:r>
          </a:p>
        </p:txBody>
      </p:sp>
      <p:cxnSp>
        <p:nvCxnSpPr>
          <p:cNvPr id="16" name="Connettore 2 15"/>
          <p:cNvCxnSpPr>
            <a:cxnSpLocks noChangeShapeType="1"/>
          </p:cNvCxnSpPr>
          <p:nvPr/>
        </p:nvCxnSpPr>
        <p:spPr bwMode="auto">
          <a:xfrm flipH="1">
            <a:off x="4791767" y="3367021"/>
            <a:ext cx="2273140" cy="504851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827942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2800" b="1" dirty="0">
                <a:solidFill>
                  <a:srgbClr val="FF0000"/>
                </a:solidFill>
              </a:rPr>
              <a:t>CONFRONTO CON I DATI AL 31.12.2018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po 3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0" name="Immagine 9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2" name="Immagine 11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13" name="Immagine 12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  <p:graphicFrame>
        <p:nvGraphicFramePr>
          <p:cNvPr id="14" name="Gra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4848937"/>
              </p:ext>
            </p:extLst>
          </p:nvPr>
        </p:nvGraphicFramePr>
        <p:xfrm>
          <a:off x="628650" y="846759"/>
          <a:ext cx="7886699" cy="2852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2712531" y="1060452"/>
            <a:ext cx="1134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+ </a:t>
            </a:r>
            <a:r>
              <a:rPr lang="it-IT" sz="1400" b="1" dirty="0">
                <a:solidFill>
                  <a:srgbClr val="133671"/>
                </a:solidFill>
              </a:rPr>
              <a:t>33.374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6477528" y="1780071"/>
            <a:ext cx="1134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+ </a:t>
            </a:r>
            <a:r>
              <a:rPr lang="it-IT" sz="1400" b="1" dirty="0">
                <a:solidFill>
                  <a:srgbClr val="133671"/>
                </a:solidFill>
              </a:rPr>
              <a:t>18.614</a:t>
            </a:r>
          </a:p>
        </p:txBody>
      </p:sp>
    </p:spTree>
    <p:extLst>
      <p:ext uri="{BB962C8B-B14F-4D97-AF65-F5344CB8AC3E}">
        <p14:creationId xmlns:p14="http://schemas.microsoft.com/office/powerpoint/2010/main" val="2545094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52736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PROCEDURE ATTIVATE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el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503352"/>
              </p:ext>
            </p:extLst>
          </p:nvPr>
        </p:nvGraphicFramePr>
        <p:xfrm>
          <a:off x="628651" y="748917"/>
          <a:ext cx="7886700" cy="2912393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788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409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Asse I Occupazione</a:t>
                      </a:r>
                      <a:r>
                        <a:rPr lang="it-IT" sz="1400" baseline="0" dirty="0"/>
                        <a:t> – Obiettivo tematico 8</a:t>
                      </a:r>
                      <a:endParaRPr lang="it-IT" sz="1400" dirty="0"/>
                    </a:p>
                  </a:txBody>
                  <a:tcPr anchor="ctr">
                    <a:lnL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73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8609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Candidature all’elenco dei soggetti accreditati per l’erogazione di prestazioni e misure della rete attiva per il lavoro </a:t>
                      </a:r>
                      <a:r>
                        <a:rPr kumimoji="0" lang="mr-I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–</a:t>
                      </a: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PI 8.1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DGR n. 186 del 04/02/2019 - Procedimento chiuso                                                                    Risorse disponibili: € 15.000.000,00</a:t>
                      </a:r>
                    </a:p>
                  </a:txBody>
                  <a:tcPr marL="91434" marR="91434" marT="45732" marB="45732" anchor="ctr" horzOverflow="overflow">
                    <a:lnL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C8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194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Offerta formativa percorsi di </a:t>
                      </a:r>
                      <a:r>
                        <a:rPr kumimoji="0" lang="it-IT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IeFP</a:t>
                      </a: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2019/2020 presso gli enti di formazione </a:t>
                      </a:r>
                      <a:r>
                        <a:rPr kumimoji="0" lang="mr-I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–</a:t>
                      </a: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PI 8.2 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  <a:defRPr/>
                      </a:pPr>
                      <a:endParaRPr kumimoji="0" lang="it-IT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Determinazione n. 8279 del 14/05/2019 - Procedimento chiuso                                            </a:t>
                      </a: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Risorse impegnate: € 48.050.058,00</a:t>
                      </a:r>
                    </a:p>
                  </a:txBody>
                  <a:tcPr marL="91434" marR="91434" marT="45732" marB="45732" anchor="ctr" horzOverflow="overflow">
                    <a:lnL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B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194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Competenze dei lavoratori, dei professionisti e delle imprese per l’innovazione </a:t>
                      </a:r>
                      <a:r>
                        <a:rPr kumimoji="0" lang="mr-I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–</a:t>
                      </a: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PI 8.5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DGR n. 429 del 25/03/2019 </a:t>
                      </a:r>
                      <a:r>
                        <a:rPr kumimoji="0" lang="mr-IN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–</a:t>
                      </a: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In valutazione                                                                                Risorse disponibili: € 10.000.000,00</a:t>
                      </a:r>
                    </a:p>
                  </a:txBody>
                  <a:tcPr marL="91434" marR="91434" marT="45732" marB="45732" anchor="ctr" horzOverflow="overflow">
                    <a:lnL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8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194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Operazioni orientative per il successo formativo </a:t>
                      </a:r>
                      <a:r>
                        <a:rPr kumimoji="0" lang="it-IT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a.s.</a:t>
                      </a: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2019/2020 </a:t>
                      </a:r>
                      <a:r>
                        <a:rPr kumimoji="0" lang="mr-I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–</a:t>
                      </a: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PI 8.4 e 10.1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DGR n. 862 del 31/05/2019 - Procedimento aperto                                                                      Risorse disponibili: € 4.000.000,00</a:t>
                      </a:r>
                    </a:p>
                  </a:txBody>
                  <a:tcPr marL="91434" marR="91434" marT="45732" marB="45732" anchor="ctr" horzOverflow="overflow">
                    <a:lnL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B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16" name="Gruppo 15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7" name="Immagine 16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8" name="Immagine 17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9" name="Immagine 18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20" name="Immagine 19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29939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4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64231"/>
            <a:ext cx="7886700" cy="572916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PROCEDURE ATTIVATE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1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el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395459"/>
              </p:ext>
            </p:extLst>
          </p:nvPr>
        </p:nvGraphicFramePr>
        <p:xfrm>
          <a:off x="628651" y="933148"/>
          <a:ext cx="7886700" cy="2181419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360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Asse II Inclusione - Obiettivo tematico 9</a:t>
                      </a:r>
                    </a:p>
                  </a:txBody>
                  <a:tcPr marL="91434" marR="91434" marT="45703" marB="45703" anchor="ctr" horzOverflow="overflow">
                    <a:lnL w="12700" cap="flat" cmpd="sng" algn="ctr">
                      <a:solidFill>
                        <a:srgbClr val="5F4E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F4E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F4E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4E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42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4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Operazioni orientative e formative a sostegno della transizione scuola-lavoro dei giovani con disabilità - A.F. 2019/2020 - Fondo regionale disabili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</a:pPr>
                      <a:endParaRPr kumimoji="0" 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  <a:defRPr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DGR n. 426 del 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25/03/2019 -  </a:t>
                      </a: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In valutazione                                                                             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    </a:t>
                      </a: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Risorse disponibili: € 2.500.000,00</a:t>
                      </a:r>
                    </a:p>
                  </a:txBody>
                  <a:tcPr marL="91434" marR="91434" marT="45713" marB="45713" anchor="ctr" horzOverflow="overflow">
                    <a:lnL w="12700" cap="flat" cmpd="sng" algn="ctr">
                      <a:solidFill>
                        <a:srgbClr val="5F4E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F4E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F4E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4E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AF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54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Operazioni formative e di politica attiva a supporto dell'inserimento e della permanenza nel lavoro delle persone con disabilità - 2019 - Fondo regionale disabili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  <a:defRPr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C3E45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/>
                        <a:defRPr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3E45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DGR n.696 del 06/06/2019 -  Procedimento aperto                                                                      Risorse disponibili: € 9.300.000,00</a:t>
                      </a:r>
                    </a:p>
                  </a:txBody>
                  <a:tcPr marL="91434" marR="91434" marT="45713" marB="45713" anchor="ctr" horzOverflow="overflow">
                    <a:lnL w="12700" cap="flat" cmpd="sng" algn="ctr">
                      <a:solidFill>
                        <a:srgbClr val="5F4E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F4E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F4E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4E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AF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224740"/>
                  </a:ext>
                </a:extLst>
              </a:tr>
            </a:tbl>
          </a:graphicData>
        </a:graphic>
      </p:graphicFrame>
      <p:grpSp>
        <p:nvGrpSpPr>
          <p:cNvPr id="16" name="Gruppo 15"/>
          <p:cNvGrpSpPr/>
          <p:nvPr/>
        </p:nvGrpSpPr>
        <p:grpSpPr>
          <a:xfrm>
            <a:off x="903817" y="3833939"/>
            <a:ext cx="7611534" cy="542737"/>
            <a:chOff x="903817" y="3833939"/>
            <a:chExt cx="7611534" cy="542737"/>
          </a:xfrm>
        </p:grpSpPr>
        <p:pic>
          <p:nvPicPr>
            <p:cNvPr id="17" name="Immagine 16">
              <a:extLst>
                <a:ext uri="{FF2B5EF4-FFF2-40B4-BE49-F238E27FC236}">
                  <a16:creationId xmlns:a16="http://schemas.microsoft.com/office/drawing/2014/main" id="{1B7B9F90-EBDF-4E47-BBDB-0E30432FE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0617" y="3947222"/>
              <a:ext cx="352475" cy="397968"/>
            </a:xfrm>
            <a:prstGeom prst="rect">
              <a:avLst/>
            </a:prstGeom>
          </p:spPr>
        </p:pic>
        <p:pic>
          <p:nvPicPr>
            <p:cNvPr id="18" name="Immagine 17">
              <a:extLst>
                <a:ext uri="{FF2B5EF4-FFF2-40B4-BE49-F238E27FC236}">
                  <a16:creationId xmlns:a16="http://schemas.microsoft.com/office/drawing/2014/main" id="{D6A613BF-B816-7B42-BA54-03A7937A2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92825" y="3969698"/>
              <a:ext cx="1822526" cy="259927"/>
            </a:xfrm>
            <a:prstGeom prst="rect">
              <a:avLst/>
            </a:prstGeom>
          </p:spPr>
        </p:pic>
        <p:pic>
          <p:nvPicPr>
            <p:cNvPr id="19" name="Immagine 18">
              <a:extLst>
                <a:ext uri="{FF2B5EF4-FFF2-40B4-BE49-F238E27FC236}">
                  <a16:creationId xmlns:a16="http://schemas.microsoft.com/office/drawing/2014/main" id="{60A38140-9CCE-7948-B265-3851581C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76717" y="3871872"/>
              <a:ext cx="605868" cy="504804"/>
            </a:xfrm>
            <a:prstGeom prst="rect">
              <a:avLst/>
            </a:prstGeom>
          </p:spPr>
        </p:pic>
        <p:pic>
          <p:nvPicPr>
            <p:cNvPr id="20" name="Immagine 19">
              <a:extLst>
                <a:ext uri="{FF2B5EF4-FFF2-40B4-BE49-F238E27FC236}">
                  <a16:creationId xmlns:a16="http://schemas.microsoft.com/office/drawing/2014/main" id="{2696D1D8-C6D7-8444-90FE-127D4327E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03817" y="3833939"/>
              <a:ext cx="1073376" cy="53863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250974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4529A2DFE811447AF359A8F231F6383" ma:contentTypeVersion="0" ma:contentTypeDescription="Creare un nuovo documento." ma:contentTypeScope="" ma:versionID="64b7138900ec312ba50f24fb579a35a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e2c2bff39701977361371fca1d1563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71D831-170D-4239-BD40-EDF611B47E8E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34209C0-2A9C-4C63-B112-FF6F91A204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91B95FD-AA30-4AE4-B4D4-C8F071B137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1579</TotalTime>
  <Words>1499</Words>
  <Application>Microsoft Office PowerPoint</Application>
  <PresentationFormat>Presentazione su schermo (16:9)</PresentationFormat>
  <Paragraphs>207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5" baseType="lpstr">
      <vt:lpstr>MS PGothic</vt:lpstr>
      <vt:lpstr>Arial</vt:lpstr>
      <vt:lpstr>Calibri</vt:lpstr>
      <vt:lpstr>Calibri Light</vt:lpstr>
      <vt:lpstr>Times New Roman</vt:lpstr>
      <vt:lpstr>Tema di Office</vt:lpstr>
      <vt:lpstr>Presentazione standard di PowerPoint</vt:lpstr>
      <vt:lpstr>AVANZAMENTO FINANZIARIO AL 10.06.2019</vt:lpstr>
      <vt:lpstr>CONFRONTO CON I DATI AL 31.12.2018</vt:lpstr>
      <vt:lpstr>AVANZAMENTO PROCEDURALE AL 10.06.2019</vt:lpstr>
      <vt:lpstr>CONFRONTO CON I DATI AL 31.12.2018</vt:lpstr>
      <vt:lpstr>PARTECIPANTI AVVIATI AL 10.06.2019</vt:lpstr>
      <vt:lpstr>CONFRONTO CON I DATI AL 31.12.2018</vt:lpstr>
      <vt:lpstr>PROCEDURE ATTIVATE</vt:lpstr>
      <vt:lpstr>PROCEDURE ATTIVATE</vt:lpstr>
      <vt:lpstr>PROCEDURE ATTIVATE</vt:lpstr>
      <vt:lpstr>PROCEDURE ATTIVATE</vt:lpstr>
      <vt:lpstr>PROCEDURE ATTIVATE</vt:lpstr>
      <vt:lpstr>SNAI - PROCEDURE ATTIVATE </vt:lpstr>
      <vt:lpstr>SNAI – Invito Appennino Emiliano </vt:lpstr>
      <vt:lpstr>SNAI – Invito Appennino Emiliano - Azioni</vt:lpstr>
      <vt:lpstr>SNAI – Invito Appennino Emiliano - Risorse</vt:lpstr>
      <vt:lpstr>SNAI – Invito Basso Ferrarese </vt:lpstr>
      <vt:lpstr>SNAI – Invito Basso Ferrarese - Azioni</vt:lpstr>
      <vt:lpstr>SNAI – Invito Basso Ferrarese - Risorse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Benati Fabiana</cp:lastModifiedBy>
  <cp:revision>165</cp:revision>
  <cp:lastPrinted>2019-06-11T16:05:45Z</cp:lastPrinted>
  <dcterms:created xsi:type="dcterms:W3CDTF">2018-11-29T08:48:59Z</dcterms:created>
  <dcterms:modified xsi:type="dcterms:W3CDTF">2019-06-26T08:07:51Z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0x01010064529A2DFE811447AF359A8F231F6383</vt:lpwstr>
  </property>
</Properties>
</file>