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handoutMasterIdLst>
    <p:handoutMasterId r:id="rId10"/>
  </p:handoutMasterIdLst>
  <p:sldIdLst>
    <p:sldId id="322" r:id="rId5"/>
    <p:sldId id="324" r:id="rId6"/>
    <p:sldId id="315" r:id="rId7"/>
    <p:sldId id="323" r:id="rId8"/>
    <p:sldId id="325" r:id="rId9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BBC4"/>
    <a:srgbClr val="CEDBCC"/>
    <a:srgbClr val="588737"/>
    <a:srgbClr val="B3C8B1"/>
    <a:srgbClr val="CB292A"/>
    <a:srgbClr val="F7BE4C"/>
    <a:srgbClr val="133671"/>
    <a:srgbClr val="197F3E"/>
    <a:srgbClr val="244185"/>
    <a:srgbClr val="CED4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9"/>
    <p:restoredTop sz="94680"/>
  </p:normalViewPr>
  <p:slideViewPr>
    <p:cSldViewPr snapToGrid="0" snapToObjects="1">
      <p:cViewPr varScale="1">
        <p:scale>
          <a:sx n="96" d="100"/>
          <a:sy n="96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3D661-DA55-2747-8305-4BB1966820E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78E14-66B8-A14A-A73B-E36542202C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590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50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261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94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814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515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693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72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0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8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777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92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F0395-E1B7-6A4E-B5E8-E12E8802F098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74A92-85C4-0B41-B0F5-5B210038BC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44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D6861BE6-CA1C-EB44-81E4-2F8986A65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13593"/>
            <a:ext cx="9144000" cy="68580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3AAEA736-0DC1-DB42-9E70-46035B6BA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157921" y="-5818328"/>
            <a:ext cx="21743527" cy="140760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36DD072-5765-AA4A-9D24-EB87AAFEE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9654" y="4080003"/>
            <a:ext cx="9273655" cy="146984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AE2AD9F8-3D77-D242-915A-3639DD640740}"/>
              </a:ext>
            </a:extLst>
          </p:cNvPr>
          <p:cNvSpPr txBox="1"/>
          <p:nvPr/>
        </p:nvSpPr>
        <p:spPr>
          <a:xfrm>
            <a:off x="544250" y="2078241"/>
            <a:ext cx="7433054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2800" b="1" cap="all" dirty="0" smtClean="0">
                <a:solidFill>
                  <a:srgbClr val="3E5B62"/>
                </a:solidFill>
              </a:rPr>
              <a:t>SPESA SOSTENUTA E PREVISIONI DI SPESA </a:t>
            </a:r>
            <a:endParaRPr lang="it-IT" sz="2800" b="1" cap="all" dirty="0">
              <a:solidFill>
                <a:srgbClr val="3E5B62"/>
              </a:solidFill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950679F-81C0-A647-BC8E-63831BD67990}"/>
              </a:ext>
            </a:extLst>
          </p:cNvPr>
          <p:cNvSpPr txBox="1"/>
          <p:nvPr/>
        </p:nvSpPr>
        <p:spPr>
          <a:xfrm>
            <a:off x="2849960" y="3090484"/>
            <a:ext cx="6076887" cy="5129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2000" dirty="0" smtClean="0">
                <a:solidFill>
                  <a:srgbClr val="3E5B62"/>
                </a:solidFill>
              </a:rPr>
              <a:t>Mercoledì 19 giugno 2019</a:t>
            </a:r>
            <a:endParaRPr lang="it-IT" sz="2000" dirty="0">
              <a:solidFill>
                <a:srgbClr val="3E5B62"/>
              </a:solidFill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03706A38-24F5-5F49-A09E-8E770D5311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2775" y="4116900"/>
            <a:ext cx="448000" cy="504000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C2177127-B674-C24C-9AE1-A21B4578A5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9106" y="4232719"/>
            <a:ext cx="1916659" cy="272367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191B6BF8-6E0C-4041-9CCD-2C6579A9EB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2943" y="4093650"/>
            <a:ext cx="673100" cy="55880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528DCCEF-B557-F049-BCB5-6A4034ED3B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011" y="3924436"/>
            <a:ext cx="14478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72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3" y="4068388"/>
            <a:ext cx="9273655" cy="146984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2"/>
            <a:ext cx="7886700" cy="1731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>
            <a:extLst>
              <a:ext uri="{FF2B5EF4-FFF2-40B4-BE49-F238E27FC236}">
                <a16:creationId xmlns:a16="http://schemas.microsoft.com/office/drawing/2014/main" id="{1B7B9F90-EBDF-4E47-BBDB-0E30432FE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283" y="3851163"/>
            <a:ext cx="439603" cy="49455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6A613BF-B816-7B42-BA54-03A7937A2E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4623" y="3964811"/>
            <a:ext cx="1880728" cy="267261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0A38140-9CCE-7948-B265-3851581CFA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445" y="3828352"/>
            <a:ext cx="660483" cy="54832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2696D1D8-C6D7-8444-90FE-127D4327E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012" y="3662309"/>
            <a:ext cx="1420660" cy="710331"/>
          </a:xfrm>
          <a:prstGeom prst="rect">
            <a:avLst/>
          </a:prstGeom>
        </p:spPr>
      </p:pic>
      <p:sp>
        <p:nvSpPr>
          <p:cNvPr id="14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28" y="262387"/>
            <a:ext cx="7886700" cy="497186"/>
          </a:xfrm>
        </p:spPr>
        <p:txBody>
          <a:bodyPr vert="horz" lIns="0" tIns="0" rIns="0" bIns="0" rtlCol="0" anchor="t" anchorCtr="0">
            <a:noAutofit/>
          </a:bodyPr>
          <a:lstStyle/>
          <a:p>
            <a:pPr>
              <a:lnSpc>
                <a:spcPct val="80000"/>
              </a:lnSpc>
              <a:tabLst>
                <a:tab pos="1009650" algn="l"/>
                <a:tab pos="1346200" algn="l"/>
                <a:tab pos="1682750" algn="l"/>
                <a:tab pos="2019300" algn="l"/>
                <a:tab pos="2357438" algn="l"/>
                <a:tab pos="2693988" algn="l"/>
                <a:tab pos="3030538" algn="l"/>
                <a:tab pos="3367088" algn="l"/>
                <a:tab pos="3705225" algn="l"/>
                <a:tab pos="4041775" algn="l"/>
                <a:tab pos="4378325" algn="l"/>
                <a:tab pos="4714875" algn="l"/>
                <a:tab pos="5053013" algn="l"/>
                <a:tab pos="5389563" algn="l"/>
                <a:tab pos="5726113" algn="l"/>
                <a:tab pos="6062663" algn="l"/>
                <a:tab pos="6400800" algn="l"/>
                <a:tab pos="6737350" algn="l"/>
              </a:tabLst>
            </a:pPr>
            <a:r>
              <a:rPr lang="it-IT" sz="2800" b="1" dirty="0" smtClean="0">
                <a:solidFill>
                  <a:srgbClr val="FF0000"/>
                </a:solidFill>
              </a:rPr>
              <a:t>AVANZAMENTO AL 10.6.2019</a:t>
            </a:r>
            <a:endParaRPr lang="it-IT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539747"/>
              </p:ext>
            </p:extLst>
          </p:nvPr>
        </p:nvGraphicFramePr>
        <p:xfrm>
          <a:off x="642012" y="767239"/>
          <a:ext cx="7886700" cy="2851039"/>
        </p:xfrm>
        <a:graphic>
          <a:graphicData uri="http://schemas.openxmlformats.org/drawingml/2006/table">
            <a:tbl>
              <a:tblPr/>
              <a:tblGrid>
                <a:gridCol w="2646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0709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Assi di intervento</a:t>
                      </a: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Contributo pubblico impegnato</a:t>
                      </a: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Spesa ammissibile dichiarata dai </a:t>
                      </a: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beneficiari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 ( e pagata dalla PA)</a:t>
                      </a:r>
                      <a:endParaRPr kumimoji="0" lang="it-IT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MS PGothic" charset="0"/>
                          <a:cs typeface="MS PGothic" charset="0"/>
                        </a:rPr>
                        <a:t>Spesa certificata</a:t>
                      </a:r>
                      <a:endParaRPr kumimoji="0" lang="it-IT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7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 - Occupazione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€ 423.166.380,23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€ 230.264.918,62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</a:t>
                      </a:r>
                      <a:r>
                        <a:rPr lang="pt-B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166.212.221,74</a:t>
                      </a:r>
                      <a:endParaRPr lang="pt-B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3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II - Inclusione sociale e lotta contro la povertà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€ 120.833.654,14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€ 46.519.704,36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</a:t>
                      </a:r>
                      <a:r>
                        <a:rPr lang="pt-B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35.848.803,51</a:t>
                      </a:r>
                      <a:endParaRPr lang="pt-B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72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III - Istruzione e formazione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€ 102.341.819,79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€ 52.450.579,91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pt-B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€32.490.415,97</a:t>
                      </a:r>
                      <a:endParaRPr lang="pt-B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38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IV - Capacità istituzionale ed amministrativa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€ 1.340.800,00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€ 999.999,98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pt-BR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€820.173,19</a:t>
                      </a:r>
                      <a:endParaRPr lang="pt-B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3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V - Assistenza tecnica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€ 15.165.685,63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sk-SK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€ 5.689.783,44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sk-SK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</a:t>
                      </a:r>
                      <a:r>
                        <a:rPr lang="it-IT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326.810,00</a:t>
                      </a:r>
                      <a:endParaRPr lang="sk-SK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47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4C3E45"/>
                          </a:solidFill>
                          <a:effectLst/>
                          <a:latin typeface="Calibri"/>
                        </a:rPr>
                        <a:t>Totale</a:t>
                      </a:r>
                    </a:p>
                  </a:txBody>
                  <a:tcPr marL="72000" marR="72000" marT="1260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</a:rPr>
                        <a:t> € 662.848.339,79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sk-SK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€ 335.924.986,31 € 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€ </a:t>
                      </a:r>
                      <a:r>
                        <a:rPr lang="it-IT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235.698.424,41</a:t>
                      </a:r>
                      <a:endParaRPr lang="sk-SK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1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3" y="4068388"/>
            <a:ext cx="9273655" cy="146984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2"/>
            <a:ext cx="7886700" cy="1731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>
            <a:extLst>
              <a:ext uri="{FF2B5EF4-FFF2-40B4-BE49-F238E27FC236}">
                <a16:creationId xmlns:a16="http://schemas.microsoft.com/office/drawing/2014/main" id="{1B7B9F90-EBDF-4E47-BBDB-0E30432FE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283" y="3851163"/>
            <a:ext cx="439603" cy="49455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6A613BF-B816-7B42-BA54-03A7937A2E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4623" y="3964811"/>
            <a:ext cx="1880728" cy="267261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0A38140-9CCE-7948-B265-3851581CFA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445" y="3828352"/>
            <a:ext cx="660483" cy="54832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2696D1D8-C6D7-8444-90FE-127D4327E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012" y="3662309"/>
            <a:ext cx="1420660" cy="710331"/>
          </a:xfrm>
          <a:prstGeom prst="rect">
            <a:avLst/>
          </a:prstGeom>
        </p:spPr>
      </p:pic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012" y="1159439"/>
            <a:ext cx="7886699" cy="2274242"/>
          </a:xfrm>
        </p:spPr>
        <p:txBody>
          <a:bodyPr vert="horz" lIns="0" tIns="0" rIns="0" bIns="0" rtlCol="0" anchor="t" anchorCtr="0">
            <a:noAutofit/>
          </a:bodyPr>
          <a:lstStyle/>
          <a:p>
            <a:pPr algn="just">
              <a:lnSpc>
                <a:spcPct val="110000"/>
              </a:lnSpc>
            </a:pPr>
            <a:r>
              <a:rPr lang="it-IT" dirty="0" smtClean="0"/>
              <a:t>Importo</a:t>
            </a:r>
            <a:r>
              <a:rPr lang="it-IT" b="1" dirty="0" smtClean="0"/>
              <a:t> certificato CE </a:t>
            </a:r>
            <a:r>
              <a:rPr lang="it-IT" dirty="0" smtClean="0"/>
              <a:t>relativo a spesa sostenuta al 31.12.2018: </a:t>
            </a:r>
            <a:r>
              <a:rPr lang="it-IT" b="1" dirty="0" smtClean="0">
                <a:solidFill>
                  <a:srgbClr val="000000"/>
                </a:solidFill>
              </a:rPr>
              <a:t>235.698.424,41 </a:t>
            </a:r>
            <a:r>
              <a:rPr lang="it-IT" b="1" dirty="0">
                <a:solidFill>
                  <a:srgbClr val="000000"/>
                </a:solidFill>
              </a:rPr>
              <a:t>€ </a:t>
            </a:r>
            <a:endParaRPr lang="it-IT" b="1" dirty="0"/>
          </a:p>
          <a:p>
            <a:pPr algn="just">
              <a:lnSpc>
                <a:spcPct val="110000"/>
              </a:lnSpc>
            </a:pPr>
            <a:r>
              <a:rPr lang="it-IT" dirty="0" smtClean="0"/>
              <a:t>Importo </a:t>
            </a:r>
            <a:r>
              <a:rPr lang="it-IT" b="1" dirty="0" smtClean="0"/>
              <a:t>proposta di certificazione </a:t>
            </a:r>
            <a:r>
              <a:rPr lang="it-IT" dirty="0" smtClean="0"/>
              <a:t>5.4 inviata all’</a:t>
            </a:r>
            <a:r>
              <a:rPr lang="it-IT" dirty="0" err="1" smtClean="0"/>
              <a:t>AdC</a:t>
            </a:r>
            <a:r>
              <a:rPr lang="it-IT" dirty="0" smtClean="0"/>
              <a:t>: </a:t>
            </a:r>
            <a:r>
              <a:rPr lang="it-IT" b="1" dirty="0">
                <a:solidFill>
                  <a:srgbClr val="000000"/>
                </a:solidFill>
              </a:rPr>
              <a:t>25.527.187,76</a:t>
            </a:r>
            <a:r>
              <a:rPr lang="it-IT" dirty="0"/>
              <a:t> </a:t>
            </a:r>
            <a:r>
              <a:rPr lang="it-IT" b="1" dirty="0" smtClean="0">
                <a:solidFill>
                  <a:srgbClr val="000000"/>
                </a:solidFill>
              </a:rPr>
              <a:t>€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2349"/>
            <a:ext cx="7886700" cy="497186"/>
          </a:xfrm>
        </p:spPr>
        <p:txBody>
          <a:bodyPr vert="horz" lIns="0" tIns="0" rIns="0" bIns="0" rtlCol="0" anchor="t" anchorCtr="0">
            <a:noAutofit/>
          </a:bodyPr>
          <a:lstStyle/>
          <a:p>
            <a:pPr>
              <a:lnSpc>
                <a:spcPct val="80000"/>
              </a:lnSpc>
              <a:tabLst>
                <a:tab pos="1009650" algn="l"/>
                <a:tab pos="1346200" algn="l"/>
                <a:tab pos="1682750" algn="l"/>
                <a:tab pos="2019300" algn="l"/>
                <a:tab pos="2357438" algn="l"/>
                <a:tab pos="2693988" algn="l"/>
                <a:tab pos="3030538" algn="l"/>
                <a:tab pos="3367088" algn="l"/>
                <a:tab pos="3705225" algn="l"/>
                <a:tab pos="4041775" algn="l"/>
                <a:tab pos="4378325" algn="l"/>
                <a:tab pos="4714875" algn="l"/>
                <a:tab pos="5053013" algn="l"/>
                <a:tab pos="5389563" algn="l"/>
                <a:tab pos="5726113" algn="l"/>
                <a:tab pos="6062663" algn="l"/>
                <a:tab pos="6400800" algn="l"/>
                <a:tab pos="6737350" algn="l"/>
              </a:tabLst>
            </a:pPr>
            <a:r>
              <a:rPr lang="it-IT" sz="3200" b="1" dirty="0" smtClean="0">
                <a:solidFill>
                  <a:srgbClr val="FF0000"/>
                </a:solidFill>
              </a:rPr>
              <a:t>CERTIFICAZIONE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4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3" y="4068388"/>
            <a:ext cx="9273655" cy="146984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2"/>
            <a:ext cx="7886700" cy="1731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>
            <a:extLst>
              <a:ext uri="{FF2B5EF4-FFF2-40B4-BE49-F238E27FC236}">
                <a16:creationId xmlns:a16="http://schemas.microsoft.com/office/drawing/2014/main" id="{1B7B9F90-EBDF-4E47-BBDB-0E30432FE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283" y="3851163"/>
            <a:ext cx="439603" cy="49455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6A613BF-B816-7B42-BA54-03A7937A2E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4623" y="3964811"/>
            <a:ext cx="1880728" cy="267261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0A38140-9CCE-7948-B265-3851581CFA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445" y="3828352"/>
            <a:ext cx="660483" cy="54832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2696D1D8-C6D7-8444-90FE-127D4327E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012" y="3662309"/>
            <a:ext cx="1420660" cy="710331"/>
          </a:xfrm>
          <a:prstGeom prst="rect">
            <a:avLst/>
          </a:prstGeom>
        </p:spPr>
      </p:pic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18AD7A7A-8D29-5F4F-A3E6-9DAC9C3BD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2" y="816555"/>
            <a:ext cx="7886699" cy="3110495"/>
          </a:xfrm>
        </p:spPr>
        <p:txBody>
          <a:bodyPr vert="horz" lIns="0" tIns="0" rIns="0" bIns="0" rtlCol="0" anchor="t" anchorCtr="0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it-IT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it-IT" b="1" dirty="0" smtClean="0">
                <a:latin typeface="Calibri" panose="020F0502020204030204" pitchFamily="34" charset="0"/>
              </a:rPr>
              <a:t>Capacità di spesa  </a:t>
            </a:r>
            <a:r>
              <a:rPr lang="it-IT" dirty="0" smtClean="0">
                <a:latin typeface="Calibri" panose="020F0502020204030204" pitchFamily="34" charset="0"/>
              </a:rPr>
              <a:t>al 10.06.2019 (spesa/impegni): </a:t>
            </a:r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50,7%</a:t>
            </a:r>
            <a:endParaRPr lang="it-IT" b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it-IT" b="1" dirty="0" smtClean="0">
                <a:latin typeface="Calibri" panose="020F0502020204030204" pitchFamily="34" charset="0"/>
              </a:rPr>
              <a:t>Spesa certificata/spesa sostenuta:</a:t>
            </a:r>
            <a:r>
              <a:rPr lang="it-IT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70,2% </a:t>
            </a:r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che sale al </a:t>
            </a:r>
            <a:r>
              <a:rPr lang="it-IT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77,8% </a:t>
            </a:r>
            <a:r>
              <a:rPr lang="it-IT" dirty="0" smtClean="0">
                <a:latin typeface="Calibri" panose="020F0502020204030204" pitchFamily="34" charset="0"/>
              </a:rPr>
              <a:t>se consideriamo anche la proposta di certificazione inviata</a:t>
            </a:r>
          </a:p>
          <a:p>
            <a:pPr>
              <a:lnSpc>
                <a:spcPct val="100000"/>
              </a:lnSpc>
            </a:pPr>
            <a:endParaRPr lang="it-IT" dirty="0">
              <a:latin typeface="Calibri" panose="020F050202020403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dirty="0" smtClean="0">
                <a:latin typeface="Calibri" panose="020F0502020204030204" pitchFamily="34" charset="0"/>
              </a:rPr>
              <a:t>E’ stato superato il </a:t>
            </a:r>
            <a:r>
              <a:rPr lang="it-IT" b="1" dirty="0" smtClean="0">
                <a:latin typeface="Calibri" panose="020F0502020204030204" pitchFamily="34" charset="0"/>
              </a:rPr>
              <a:t>target n+3 al 31.12.2019 </a:t>
            </a:r>
            <a:r>
              <a:rPr lang="it-IT" dirty="0" smtClean="0">
                <a:latin typeface="Calibri" panose="020F0502020204030204" pitchFamily="34" charset="0"/>
              </a:rPr>
              <a:t>e si è già molto vicini al target </a:t>
            </a:r>
            <a:r>
              <a:rPr lang="it-IT" b="1" dirty="0" smtClean="0">
                <a:latin typeface="Calibri" panose="020F0502020204030204" pitchFamily="34" charset="0"/>
              </a:rPr>
              <a:t>n+3 al 31.12.2020 </a:t>
            </a:r>
            <a:r>
              <a:rPr lang="it-IT" dirty="0" smtClean="0">
                <a:latin typeface="Calibri" panose="020F0502020204030204" pitchFamily="34" charset="0"/>
              </a:rPr>
              <a:t>di </a:t>
            </a:r>
            <a:r>
              <a:rPr lang="it-IT" b="1" dirty="0">
                <a:latin typeface="Calibri" panose="020F0502020204030204" pitchFamily="34" charset="0"/>
              </a:rPr>
              <a:t>277.162.760,55 </a:t>
            </a:r>
            <a:r>
              <a:rPr lang="it-IT" b="1" dirty="0" smtClean="0">
                <a:latin typeface="Calibri" panose="020F0502020204030204" pitchFamily="34" charset="0"/>
              </a:rPr>
              <a:t>€</a:t>
            </a:r>
            <a:endParaRPr lang="it-IT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62349"/>
            <a:ext cx="7886700" cy="497186"/>
          </a:xfrm>
        </p:spPr>
        <p:txBody>
          <a:bodyPr vert="horz" lIns="0" tIns="0" rIns="0" bIns="0" rtlCol="0" anchor="t" anchorCtr="0">
            <a:noAutofit/>
          </a:bodyPr>
          <a:lstStyle/>
          <a:p>
            <a:pPr>
              <a:lnSpc>
                <a:spcPct val="80000"/>
              </a:lnSpc>
              <a:tabLst>
                <a:tab pos="1009650" algn="l"/>
                <a:tab pos="1346200" algn="l"/>
                <a:tab pos="1682750" algn="l"/>
                <a:tab pos="2019300" algn="l"/>
                <a:tab pos="2357438" algn="l"/>
                <a:tab pos="2693988" algn="l"/>
                <a:tab pos="3030538" algn="l"/>
                <a:tab pos="3367088" algn="l"/>
                <a:tab pos="3705225" algn="l"/>
                <a:tab pos="4041775" algn="l"/>
                <a:tab pos="4378325" algn="l"/>
                <a:tab pos="4714875" algn="l"/>
                <a:tab pos="5053013" algn="l"/>
                <a:tab pos="5389563" algn="l"/>
                <a:tab pos="5726113" algn="l"/>
                <a:tab pos="6062663" algn="l"/>
                <a:tab pos="6400800" algn="l"/>
                <a:tab pos="6737350" algn="l"/>
              </a:tabLst>
            </a:pPr>
            <a:r>
              <a:rPr lang="it-IT" sz="3200" b="1" dirty="0" smtClean="0">
                <a:solidFill>
                  <a:srgbClr val="FF0000"/>
                </a:solidFill>
              </a:rPr>
              <a:t>SPESA SOSTENUTA E CERTIFICAZIONE</a:t>
            </a:r>
            <a:endParaRPr lang="it-IT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4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F921C00-4617-084C-871D-C6C35BCF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653" y="4068388"/>
            <a:ext cx="9273655" cy="1469844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071015C-76E7-1F44-8557-4CB8F673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50018"/>
            <a:ext cx="7886700" cy="497186"/>
          </a:xfrm>
        </p:spPr>
        <p:txBody>
          <a:bodyPr vert="horz" lIns="0" tIns="0" rIns="0" bIns="0" rtlCol="0" anchor="t" anchorCtr="0">
            <a:noAutofit/>
          </a:bodyPr>
          <a:lstStyle/>
          <a:p>
            <a:pPr>
              <a:lnSpc>
                <a:spcPct val="80000"/>
              </a:lnSpc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</a:pPr>
            <a:r>
              <a:rPr lang="it-IT" sz="3200" b="1" dirty="0" smtClean="0">
                <a:solidFill>
                  <a:srgbClr val="FF0000"/>
                </a:solidFill>
              </a:rPr>
              <a:t>PREVISIONE DI SPESA INSERITE IN SFC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7CE0E59-F604-6F47-B2AC-10668DB18936}"/>
              </a:ext>
            </a:extLst>
          </p:cNvPr>
          <p:cNvSpPr txBox="1"/>
          <p:nvPr/>
        </p:nvSpPr>
        <p:spPr>
          <a:xfrm>
            <a:off x="628651" y="4498462"/>
            <a:ext cx="7886700" cy="1731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100" dirty="0">
                <a:solidFill>
                  <a:schemeClr val="accent3">
                    <a:lumMod val="75000"/>
                  </a:schemeClr>
                </a:solidFill>
              </a:rPr>
              <a:t>formazionelavoro.regione.emilia-romagna.it/sito-</a:t>
            </a:r>
            <a:r>
              <a:rPr lang="it-IT" sz="1100" dirty="0" err="1">
                <a:solidFill>
                  <a:schemeClr val="accent3">
                    <a:lumMod val="75000"/>
                  </a:schemeClr>
                </a:solidFill>
              </a:rPr>
              <a:t>fse</a:t>
            </a:r>
            <a:endParaRPr lang="it-IT" sz="11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1FB6242A-06D7-8340-8396-CD5663281126}"/>
              </a:ext>
            </a:extLst>
          </p:cNvPr>
          <p:cNvCxnSpPr>
            <a:cxnSpLocks/>
          </p:cNvCxnSpPr>
          <p:nvPr/>
        </p:nvCxnSpPr>
        <p:spPr>
          <a:xfrm>
            <a:off x="628651" y="4460701"/>
            <a:ext cx="78867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>
            <a:extLst>
              <a:ext uri="{FF2B5EF4-FFF2-40B4-BE49-F238E27FC236}">
                <a16:creationId xmlns:a16="http://schemas.microsoft.com/office/drawing/2014/main" id="{1B7B9F90-EBDF-4E47-BBDB-0E30432FE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283" y="3851163"/>
            <a:ext cx="439603" cy="49455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6A613BF-B816-7B42-BA54-03A7937A2E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4623" y="3964811"/>
            <a:ext cx="1880728" cy="267261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60A38140-9CCE-7948-B265-3851581CFA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445" y="3828352"/>
            <a:ext cx="660483" cy="548325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2696D1D8-C6D7-8444-90FE-127D4327E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012" y="3662309"/>
            <a:ext cx="1420660" cy="710331"/>
          </a:xfrm>
          <a:prstGeom prst="rect">
            <a:avLst/>
          </a:prstGeom>
        </p:spPr>
      </p:pic>
      <p:graphicFrame>
        <p:nvGraphicFramePr>
          <p:cNvPr id="14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997340"/>
              </p:ext>
            </p:extLst>
          </p:nvPr>
        </p:nvGraphicFramePr>
        <p:xfrm>
          <a:off x="628651" y="964429"/>
          <a:ext cx="7886700" cy="1680546"/>
        </p:xfrm>
        <a:graphic>
          <a:graphicData uri="http://schemas.openxmlformats.org/drawingml/2006/table">
            <a:tbl>
              <a:tblPr/>
              <a:tblGrid>
                <a:gridCol w="2646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6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562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71995" marR="71995" marT="46801" marB="0" anchor="ctr" horzOverflow="overflow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bg1"/>
                          </a:solidFill>
                          <a:effectLst/>
                        </a:rPr>
                        <a:t>gennaio – ottobre 2019</a:t>
                      </a:r>
                      <a:endParaRPr lang="it-IT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1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novembre – dicembre 2019</a:t>
                      </a:r>
                      <a:endParaRPr lang="it-IT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 anchorCtr="1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gennaio – dicembre 2020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250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</a:rPr>
                        <a:t>Contributo dell'Unione (FSE)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      35.000.000,00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100" smtClean="0">
                          <a:effectLst/>
                        </a:rPr>
                        <a:t>15.000.000,00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      40.000.000,00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b="1" dirty="0" smtClean="0">
                          <a:effectLst/>
                        </a:rPr>
                        <a:t>Totale (FSE+</a:t>
                      </a:r>
                      <a:r>
                        <a:rPr lang="it-IT" sz="1100" b="1" baseline="0" dirty="0" smtClean="0">
                          <a:effectLst/>
                        </a:rPr>
                        <a:t> Cofinanziamento)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70.000.000,00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</a:rPr>
                        <a:t>30.000.000,00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80.000.000,00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57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C8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9102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4529A2DFE811447AF359A8F231F6383" ma:contentTypeVersion="0" ma:contentTypeDescription="Creare un nuovo documento." ma:contentTypeScope="" ma:versionID="64b7138900ec312ba50f24fb579a35a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e2c2bff39701977361371fca1d1563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4209C0-2A9C-4C63-B112-FF6F91A204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D71D831-170D-4239-BD40-EDF611B47E8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91B95FD-AA30-4AE4-B4D4-C8F071B137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1553</TotalTime>
  <Words>232</Words>
  <Application>Microsoft Office PowerPoint</Application>
  <PresentationFormat>Presentazione su schermo (16:9)</PresentationFormat>
  <Paragraphs>57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MS PGothic</vt:lpstr>
      <vt:lpstr>Arial</vt:lpstr>
      <vt:lpstr>Calibri</vt:lpstr>
      <vt:lpstr>Calibri Light</vt:lpstr>
      <vt:lpstr>Tema di Office</vt:lpstr>
      <vt:lpstr>Presentazione standard di PowerPoint</vt:lpstr>
      <vt:lpstr>AVANZAMENTO AL 10.6.2019</vt:lpstr>
      <vt:lpstr>CERTIFICAZIONE</vt:lpstr>
      <vt:lpstr>SPESA SOSTENUTA E CERTIFICAZIONE</vt:lpstr>
      <vt:lpstr>PREVISIONE DI SPESA INSERITE IN SFC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Benati Fabiana</cp:lastModifiedBy>
  <cp:revision>163</cp:revision>
  <cp:lastPrinted>2019-06-11T16:05:45Z</cp:lastPrinted>
  <dcterms:created xsi:type="dcterms:W3CDTF">2018-11-29T08:48:59Z</dcterms:created>
  <dcterms:modified xsi:type="dcterms:W3CDTF">2019-06-26T08:06:46Z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0x01010064529A2DFE811447AF359A8F231F6383</vt:lpwstr>
  </property>
</Properties>
</file>