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25"/>
  </p:notesMasterIdLst>
  <p:sldIdLst>
    <p:sldId id="256" r:id="rId2"/>
    <p:sldId id="260" r:id="rId3"/>
    <p:sldId id="261" r:id="rId4"/>
    <p:sldId id="259" r:id="rId5"/>
    <p:sldId id="272" r:id="rId6"/>
    <p:sldId id="279" r:id="rId7"/>
    <p:sldId id="280" r:id="rId8"/>
    <p:sldId id="290" r:id="rId9"/>
    <p:sldId id="257" r:id="rId10"/>
    <p:sldId id="291" r:id="rId11"/>
    <p:sldId id="269" r:id="rId12"/>
    <p:sldId id="283" r:id="rId13"/>
    <p:sldId id="264" r:id="rId14"/>
    <p:sldId id="292" r:id="rId15"/>
    <p:sldId id="285" r:id="rId16"/>
    <p:sldId id="265" r:id="rId17"/>
    <p:sldId id="293" r:id="rId18"/>
    <p:sldId id="286" r:id="rId19"/>
    <p:sldId id="266" r:id="rId20"/>
    <p:sldId id="267" r:id="rId21"/>
    <p:sldId id="294" r:id="rId22"/>
    <p:sldId id="262" r:id="rId23"/>
    <p:sldId id="26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00FFCC"/>
    <a:srgbClr val="0000CC"/>
    <a:srgbClr val="CC00CC"/>
    <a:srgbClr val="FFFF99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71" autoAdjust="0"/>
    <p:restoredTop sz="94249" autoAdjust="0"/>
  </p:normalViewPr>
  <p:slideViewPr>
    <p:cSldViewPr snapToGrid="0">
      <p:cViewPr varScale="1">
        <p:scale>
          <a:sx n="67" d="100"/>
          <a:sy n="67" d="100"/>
        </p:scale>
        <p:origin x="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9339C-BA67-409E-BA05-2A2FE4A2578F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D9588-FA0E-465D-B13A-2249177EB5D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1790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4679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5813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6984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614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12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0044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7169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215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56673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6365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6314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1190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519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68985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34431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58332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5282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613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43661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64102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D9588-FA0E-465D-B13A-2249177EB5D0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5862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5516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3908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0358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5986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8718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2367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1130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3302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9411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740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9020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6404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2535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9594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97514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9733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35172-E1B1-4B88-B073-2E097EC55721}" type="datetimeFigureOut">
              <a:rPr lang="it-IT" smtClean="0"/>
              <a:t>24/07/2020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DA917CF-F365-41D4-8E7A-426D8828369E}" type="slidenum">
              <a:rPr lang="it-IT" smtClean="0"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F81E1C0-3F46-43C5-99EC-05A70C25DC68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784" y="6232017"/>
            <a:ext cx="5652538" cy="56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314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g9br1ApitE&amp;list=PLUFJ9bJY5gCLbhW_hMT5Z1ovBDVBs5qCS&amp;index=7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_qU8BHQx78&amp;list=PLUFJ9bJY5gCLbhW_hMT5Z1ovBDVBs5qCS&amp;index=9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MuAho3uu_w&amp;list=PLUFJ9bJY5gCLbhW_hMT5Z1ovBDVBs5qCS&amp;index=5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6Nld8bCXOU&amp;list=PLUFJ9bJY5gCJJgoWa8fG9wTqAjIpl05zj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formazionelavoro.regione.emilia-romagna.it/sito-fse/POR-2014-2020/monitoraggio-e-valutazione/valutazione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azionelavoro.regione.emilia-romagna.it/sito-fse/" TargetMode="External"/><Relationship Id="rId2" Type="http://schemas.openxmlformats.org/officeDocument/2006/relationships/hyperlink" Target="https://formazionelavoro.regione.emilia-romagna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formazionelavoro@regione.emilia-romagna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7">
            <a:extLst>
              <a:ext uri="{FF2B5EF4-FFF2-40B4-BE49-F238E27FC236}">
                <a16:creationId xmlns:a16="http://schemas.microsoft.com/office/drawing/2014/main" id="{2783C067-F8BF-4755-B516-8A0CD74C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sosceles Triangle 9">
            <a:extLst>
              <a:ext uri="{FF2B5EF4-FFF2-40B4-BE49-F238E27FC236}">
                <a16:creationId xmlns:a16="http://schemas.microsoft.com/office/drawing/2014/main" id="{2ED796EC-E7FF-46DB-B912-FB08BF12AA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549A2DAB-B431-487D-95AD-BB0FECB49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38534" y="3818467"/>
            <a:ext cx="4450292" cy="3039533"/>
          </a:xfrm>
          <a:prstGeom prst="triangle">
            <a:avLst>
              <a:gd name="adj" fmla="val 100000"/>
            </a:avLst>
          </a:prstGeom>
          <a:solidFill>
            <a:schemeClr val="accent1">
              <a:lumMod val="75000"/>
              <a:alpha val="8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5ECDEE1-7093-418F-9CF5-24EEB115C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134600" y="0"/>
            <a:ext cx="1727200" cy="6858000"/>
          </a:xfrm>
          <a:prstGeom prst="line">
            <a:avLst/>
          </a:prstGeom>
          <a:ln w="15875" cap="sq">
            <a:solidFill>
              <a:schemeClr val="accent2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45062AF-EB11-4651-BC4A-4DA21768D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1587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ottotitolo 2">
            <a:extLst>
              <a:ext uri="{FF2B5EF4-FFF2-40B4-BE49-F238E27FC236}">
                <a16:creationId xmlns:a16="http://schemas.microsoft.com/office/drawing/2014/main" id="{7A37B5D4-4482-4BDD-95B4-73B472F3B4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>
            <a:normAutofit/>
          </a:bodyPr>
          <a:lstStyle/>
          <a:p>
            <a:r>
              <a:rPr lang="it-IT" dirty="0"/>
              <a:t>	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089F86C-695B-4A5C-B11E-1AFB197226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5974" y="1899096"/>
            <a:ext cx="7766936" cy="265383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800" dirty="0"/>
              <a:t>Por </a:t>
            </a:r>
            <a:r>
              <a:rPr lang="it-IT" sz="4800" dirty="0" err="1"/>
              <a:t>Fse</a:t>
            </a:r>
            <a:r>
              <a:rPr lang="it-IT" sz="4800" dirty="0"/>
              <a:t> 2014-2020</a:t>
            </a:r>
            <a:br>
              <a:rPr lang="it-IT" sz="4800" dirty="0"/>
            </a:br>
            <a:r>
              <a:rPr lang="it-IT" sz="4800" dirty="0"/>
              <a:t>Relazione annuale 2019</a:t>
            </a:r>
            <a:br>
              <a:rPr lang="it-IT" sz="4800" dirty="0"/>
            </a:br>
            <a:br>
              <a:rPr lang="it-IT" sz="4800" dirty="0"/>
            </a:br>
            <a:r>
              <a:rPr lang="it-IT" dirty="0"/>
              <a:t>Sintesi per il cittadino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0819F787-32B4-46A8-BC57-C6571BCEE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5641" y="0"/>
            <a:ext cx="1766359" cy="685800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Immagine 5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28C0DDF7-F958-44AA-88FC-E8B56F2B1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328" y="426225"/>
            <a:ext cx="6980675" cy="942988"/>
          </a:xfrm>
          <a:prstGeom prst="rect">
            <a:avLst/>
          </a:prstGeom>
        </p:spPr>
      </p:pic>
      <p:pic>
        <p:nvPicPr>
          <p:cNvPr id="9" name="Immagine 8" descr="Immagine che contiene cibo&#10;&#10;Descrizione generata automaticamente">
            <a:extLst>
              <a:ext uri="{FF2B5EF4-FFF2-40B4-BE49-F238E27FC236}">
                <a16:creationId xmlns:a16="http://schemas.microsoft.com/office/drawing/2014/main" id="{62C8D8FB-DA95-4060-A428-21D0964B09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551" y="5075086"/>
            <a:ext cx="3477783" cy="175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83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A236A8D8-C34D-4236-AD98-AE16B89A2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il Fondo sociale europeo (</a:t>
            </a:r>
            <a:r>
              <a:rPr lang="it-IT" dirty="0" err="1"/>
              <a:t>Fse</a:t>
            </a:r>
            <a:r>
              <a:rPr lang="it-IT" dirty="0"/>
              <a:t>)?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30A5A61-C0EF-46E0-AB10-E93208501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/>
              <a:t>Il </a:t>
            </a:r>
            <a:r>
              <a:rPr lang="it-IT" dirty="0" err="1"/>
              <a:t>Fse</a:t>
            </a:r>
            <a:r>
              <a:rPr lang="it-IT" dirty="0"/>
              <a:t> è uno dei </a:t>
            </a:r>
            <a:r>
              <a:rPr lang="it-IT" b="1" dirty="0"/>
              <a:t>fondi strutturali dell’Unione europea </a:t>
            </a:r>
            <a:r>
              <a:rPr lang="it-IT" dirty="0"/>
              <a:t>e dal 1957 è il principale strumento con cui l’Europa investe sulle persone. </a:t>
            </a:r>
            <a:br>
              <a:rPr lang="it-IT" dirty="0"/>
            </a:br>
            <a:endParaRPr lang="it-IT" dirty="0"/>
          </a:p>
          <a:p>
            <a:pPr marL="0" indent="0">
              <a:buNone/>
            </a:pPr>
            <a:r>
              <a:rPr lang="it-IT" dirty="0"/>
              <a:t>In che modo?</a:t>
            </a:r>
          </a:p>
          <a:p>
            <a:r>
              <a:rPr lang="it-IT" dirty="0"/>
              <a:t>Qualificando le loro </a:t>
            </a:r>
            <a:r>
              <a:rPr lang="it-IT" b="1" dirty="0"/>
              <a:t>competenze </a:t>
            </a:r>
            <a:r>
              <a:rPr lang="it-IT" dirty="0"/>
              <a:t>per il mercato del lavoro</a:t>
            </a:r>
            <a:br>
              <a:rPr lang="it-IT" dirty="0"/>
            </a:br>
            <a:endParaRPr lang="it-IT" dirty="0"/>
          </a:p>
          <a:p>
            <a:r>
              <a:rPr lang="it-IT" dirty="0"/>
              <a:t>Promuovendo la qualità dell’</a:t>
            </a:r>
            <a:r>
              <a:rPr lang="it-IT" b="1" dirty="0"/>
              <a:t>occupazione</a:t>
            </a:r>
            <a:r>
              <a:rPr lang="it-IT" dirty="0"/>
              <a:t> </a:t>
            </a:r>
            <a:br>
              <a:rPr lang="it-IT" dirty="0"/>
            </a:br>
            <a:endParaRPr lang="it-IT" dirty="0"/>
          </a:p>
          <a:p>
            <a:r>
              <a:rPr lang="it-IT" dirty="0"/>
              <a:t>Aumentando la </a:t>
            </a:r>
            <a:r>
              <a:rPr lang="it-IT" b="1" dirty="0"/>
              <a:t>mobilità geografica </a:t>
            </a:r>
            <a:r>
              <a:rPr lang="it-IT" dirty="0"/>
              <a:t>dei lavoratori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45333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A236A8D8-C34D-4236-AD98-AE16B89A2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il Por </a:t>
            </a:r>
            <a:r>
              <a:rPr lang="it-IT" dirty="0" err="1"/>
              <a:t>Fse</a:t>
            </a:r>
            <a:r>
              <a:rPr lang="it-IT" dirty="0"/>
              <a:t> 2014-2020 della Regione Emilia-Romagna?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30A5A61-C0EF-46E0-AB10-E93208501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/>
              <a:t>Il </a:t>
            </a:r>
            <a:r>
              <a:rPr lang="it-IT" b="1" dirty="0"/>
              <a:t>Por </a:t>
            </a:r>
            <a:r>
              <a:rPr lang="it-IT" b="1" dirty="0" err="1"/>
              <a:t>Fse</a:t>
            </a:r>
            <a:r>
              <a:rPr lang="it-IT" b="1" dirty="0"/>
              <a:t> 2014-2020 </a:t>
            </a:r>
            <a:r>
              <a:rPr lang="it-IT" dirty="0"/>
              <a:t>è la strategia di programmazione della Regione Emilia-Romagna per usare al meglio le risorse assegnate dal </a:t>
            </a:r>
            <a:r>
              <a:rPr lang="it-IT" dirty="0" err="1"/>
              <a:t>Fse</a:t>
            </a:r>
            <a:r>
              <a:rPr lang="it-IT" dirty="0"/>
              <a:t>, pari a </a:t>
            </a:r>
            <a:r>
              <a:rPr lang="it-IT" b="1" dirty="0"/>
              <a:t>786 milioni di euro</a:t>
            </a:r>
            <a:r>
              <a:rPr lang="it-IT" dirty="0"/>
              <a:t>.	</a:t>
            </a:r>
            <a:br>
              <a:rPr lang="it-IT" dirty="0"/>
            </a:br>
            <a:endParaRPr lang="it-IT" dirty="0"/>
          </a:p>
          <a:p>
            <a:pPr marL="0" indent="0">
              <a:buNone/>
            </a:pPr>
            <a:r>
              <a:rPr lang="it-IT" b="1" dirty="0"/>
              <a:t>Obiettivi del Por </a:t>
            </a:r>
            <a:r>
              <a:rPr lang="it-IT" b="1" dirty="0" err="1"/>
              <a:t>Fse</a:t>
            </a:r>
            <a:r>
              <a:rPr lang="it-IT" dirty="0"/>
              <a:t>:</a:t>
            </a:r>
          </a:p>
          <a:p>
            <a:pPr lvl="0"/>
            <a:r>
              <a:rPr lang="it-IT" dirty="0"/>
              <a:t>Occupazione</a:t>
            </a:r>
          </a:p>
          <a:p>
            <a:pPr lvl="0"/>
            <a:r>
              <a:rPr lang="it-IT" dirty="0"/>
              <a:t>Inclusione sociale </a:t>
            </a:r>
          </a:p>
          <a:p>
            <a:pPr lvl="0"/>
            <a:r>
              <a:rPr lang="it-IT" dirty="0"/>
              <a:t>Istruzione e formazione delle persone </a:t>
            </a:r>
          </a:p>
          <a:p>
            <a:pPr lvl="0"/>
            <a:r>
              <a:rPr lang="it-IT" dirty="0"/>
              <a:t>Capacità istituzionale e amministrativa per una PA efficiente 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Ciascun obiettivo corrisponde a un </a:t>
            </a:r>
            <a:r>
              <a:rPr lang="it-IT" b="1" dirty="0"/>
              <a:t>Asse</a:t>
            </a:r>
            <a:r>
              <a:rPr lang="it-IT" dirty="0"/>
              <a:t> e si declina nel Programma operativo in specifiche priorità. Ai quattro assi individuati si aggiunge l’</a:t>
            </a:r>
            <a:r>
              <a:rPr lang="it-IT" b="1" dirty="0"/>
              <a:t>Assistenza tecnica </a:t>
            </a:r>
            <a:r>
              <a:rPr lang="it-IT" dirty="0"/>
              <a:t>per supportare l’esecuzione del Programma.</a:t>
            </a:r>
          </a:p>
        </p:txBody>
      </p:sp>
    </p:spTree>
    <p:extLst>
      <p:ext uri="{BB962C8B-B14F-4D97-AF65-F5344CB8AC3E}">
        <p14:creationId xmlns:p14="http://schemas.microsoft.com/office/powerpoint/2010/main" val="4291210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10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21116E38-5D03-4CB7-B807-958A3AD1B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Por Fse 2014-2020 Regione Emilia-Romagna: dotazione finanziaria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9E8A45DD-F5E8-4C75-8B75-562587E22F5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24"/>
          <a:stretch/>
        </p:blipFill>
        <p:spPr>
          <a:xfrm>
            <a:off x="675679" y="1974177"/>
            <a:ext cx="8154136" cy="3870842"/>
          </a:xfrm>
          <a:prstGeom prst="rect">
            <a:avLst/>
          </a:prstGeom>
        </p:spPr>
      </p:pic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6754ED6-D41A-4FBA-BE38-BC085B347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1232" y="4166493"/>
            <a:ext cx="2418583" cy="1678526"/>
          </a:xfrm>
          <a:ln>
            <a:solidFill>
              <a:schemeClr val="tx1"/>
            </a:solidFill>
            <a:prstDash val="lgDash"/>
          </a:ln>
        </p:spPr>
        <p:txBody>
          <a:bodyPr vert="horz" lIns="91440" tIns="45720" rIns="91440" bIns="45720" rtlCol="0">
            <a:noAutofit/>
          </a:bodyPr>
          <a:lstStyle/>
          <a:p>
            <a:pPr marL="0" indent="0">
              <a:buNone/>
            </a:pPr>
            <a:r>
              <a:rPr lang="it-IT" sz="1700" dirty="0"/>
              <a:t>L’</a:t>
            </a:r>
            <a:r>
              <a:rPr lang="it-IT" sz="1700" b="1" dirty="0"/>
              <a:t>Autorità di gestione</a:t>
            </a:r>
            <a:r>
              <a:rPr lang="it-IT" sz="1700" dirty="0"/>
              <a:t>, una struttura interna alla Regione, si occupa di gestire le risorse assegnate dal </a:t>
            </a:r>
            <a:r>
              <a:rPr lang="it-IT" sz="1700" dirty="0" err="1"/>
              <a:t>Fse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454583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4815A7B4-532E-48C9-AC24-D78ACF333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62" name="Freeform 14">
              <a:extLst>
                <a:ext uri="{FF2B5EF4-FFF2-40B4-BE49-F238E27FC236}">
                  <a16:creationId xmlns:a16="http://schemas.microsoft.com/office/drawing/2014/main" id="{D40109F4-CE5C-45F4-856E-F3F69C9FD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CBAA4DE-3D7B-460B-AE98-D9F9990C0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BF1ED3E-4F80-4AF6-A41B-44F53DDE61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Rectangle 23">
              <a:extLst>
                <a:ext uri="{FF2B5EF4-FFF2-40B4-BE49-F238E27FC236}">
                  <a16:creationId xmlns:a16="http://schemas.microsoft.com/office/drawing/2014/main" id="{C0B2D747-3E31-45C5-9A98-A9710A585F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6" name="Rectangle 25">
              <a:extLst>
                <a:ext uri="{FF2B5EF4-FFF2-40B4-BE49-F238E27FC236}">
                  <a16:creationId xmlns:a16="http://schemas.microsoft.com/office/drawing/2014/main" id="{A15FD4BA-3020-462D-8BE8-B3A65B8E49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A304284A-7318-4DD5-898C-2F6B23C778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8" name="Rectangle 27">
              <a:extLst>
                <a:ext uri="{FF2B5EF4-FFF2-40B4-BE49-F238E27FC236}">
                  <a16:creationId xmlns:a16="http://schemas.microsoft.com/office/drawing/2014/main" id="{9DF48E66-B635-4509-B115-E0987C01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9" name="Rectangle 28">
              <a:extLst>
                <a:ext uri="{FF2B5EF4-FFF2-40B4-BE49-F238E27FC236}">
                  <a16:creationId xmlns:a16="http://schemas.microsoft.com/office/drawing/2014/main" id="{E3B96D94-5F5A-4F4C-810C-917BF4D26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0" name="Rectangle 29">
              <a:extLst>
                <a:ext uri="{FF2B5EF4-FFF2-40B4-BE49-F238E27FC236}">
                  <a16:creationId xmlns:a16="http://schemas.microsoft.com/office/drawing/2014/main" id="{7F3782D6-BFF8-4389-9D39-A023ADAA92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ECE162D4-FCAE-441B-B5E9-C91DE6212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7BD8FAEB-2D5A-4C97-9E75-9ACA75BA3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5" y="1261331"/>
            <a:ext cx="3497565" cy="19033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it-IT" sz="3400" dirty="0"/>
              <a:t>Risultati programmazione 2014-2020 al 31 dicembre 2019</a:t>
            </a:r>
          </a:p>
        </p:txBody>
      </p:sp>
      <p:sp>
        <p:nvSpPr>
          <p:cNvPr id="73" name="Isosceles Triangle 72">
            <a:extLst>
              <a:ext uri="{FF2B5EF4-FFF2-40B4-BE49-F238E27FC236}">
                <a16:creationId xmlns:a16="http://schemas.microsoft.com/office/drawing/2014/main" id="{F6E918B1-FA59-42EF-8A8E-B0F3D1E54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Segnaposto contenuto 5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BD837CBB-B644-43C8-A62C-A79FEE57666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9" r="10976" b="-1"/>
          <a:stretch/>
        </p:blipFill>
        <p:spPr>
          <a:xfrm>
            <a:off x="888603" y="1298733"/>
            <a:ext cx="4887354" cy="426053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C91361C-2D03-4BFF-B890-129E9E0F96AD}"/>
              </a:ext>
            </a:extLst>
          </p:cNvPr>
          <p:cNvSpPr txBox="1"/>
          <p:nvPr/>
        </p:nvSpPr>
        <p:spPr>
          <a:xfrm>
            <a:off x="6094855" y="3176587"/>
            <a:ext cx="3497565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it-IT" sz="1700" dirty="0"/>
            </a:br>
            <a:r>
              <a:rPr lang="it-IT" sz="1700" dirty="0"/>
              <a:t>I dati raccolti confermano come la Regione Emilia-Romagna sia </a:t>
            </a:r>
            <a:r>
              <a:rPr lang="it-IT" sz="1700" b="1" dirty="0"/>
              <a:t>una delle regioni più efficienti </a:t>
            </a:r>
            <a:r>
              <a:rPr lang="it-IT" sz="1700" dirty="0"/>
              <a:t>nell’utilizzo dei Fondi europei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5122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2C5B9E00-2786-44C9-8ABE-2E8406045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7334" y="4800600"/>
            <a:ext cx="8596667" cy="1240762"/>
          </a:xfrm>
        </p:spPr>
        <p:txBody>
          <a:bodyPr>
            <a:normAutofit/>
          </a:bodyPr>
          <a:lstStyle/>
          <a:p>
            <a:r>
              <a:rPr lang="it-IT" sz="1700" u="sng" dirty="0"/>
              <a:t>Avanzamento finanziario (al 31/12/2019)</a:t>
            </a:r>
          </a:p>
          <a:p>
            <a:pPr>
              <a:buFont typeface="Wingdings 3" charset="2"/>
              <a:buChar char=""/>
            </a:pPr>
            <a:r>
              <a:rPr lang="it-IT" sz="1700" b="1" dirty="0"/>
              <a:t> 773 mln € </a:t>
            </a:r>
            <a:r>
              <a:rPr lang="it-IT" sz="1700" dirty="0"/>
              <a:t>impiegati per finanziare progetti (più del 98% dei 786 milioni disponibili)</a:t>
            </a:r>
          </a:p>
        </p:txBody>
      </p:sp>
      <p:pic>
        <p:nvPicPr>
          <p:cNvPr id="7" name="Segnaposto immagine 6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568B5655-E69B-4FC9-B1E8-BADC6A59538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" b="2443"/>
          <a:stretch/>
        </p:blipFill>
        <p:spPr>
          <a:xfrm>
            <a:off x="677334" y="407963"/>
            <a:ext cx="8596668" cy="414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89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2C5B9E00-2786-44C9-8ABE-2E8406045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7334" y="4800600"/>
            <a:ext cx="8297854" cy="124076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it-IT" sz="1700" u="sng" dirty="0"/>
              <a:t>Progetti (al 31/12/2019)</a:t>
            </a:r>
          </a:p>
          <a:p>
            <a:pPr>
              <a:buFont typeface="Wingdings 3" charset="2"/>
              <a:buChar char=""/>
            </a:pPr>
            <a:r>
              <a:rPr lang="it-IT" sz="1700" dirty="0"/>
              <a:t> Oltre </a:t>
            </a:r>
            <a:r>
              <a:rPr lang="it-IT" sz="1700" b="1" dirty="0"/>
              <a:t>4.600 progetti approvati</a:t>
            </a:r>
            <a:r>
              <a:rPr lang="it-IT" sz="1700" dirty="0"/>
              <a:t>, di cui oltre 4.100 avviati e oltre 2.600 già conclusi</a:t>
            </a:r>
          </a:p>
        </p:txBody>
      </p:sp>
      <p:pic>
        <p:nvPicPr>
          <p:cNvPr id="5" name="Segnaposto immagine 4" descr="Immagine che contiene screenshot, uccello&#10;&#10;Descrizione generata automaticamente">
            <a:extLst>
              <a:ext uri="{FF2B5EF4-FFF2-40B4-BE49-F238E27FC236}">
                <a16:creationId xmlns:a16="http://schemas.microsoft.com/office/drawing/2014/main" id="{683E97B7-262F-4868-96DB-44BD34E891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4" b="8595"/>
          <a:stretch/>
        </p:blipFill>
        <p:spPr>
          <a:xfrm>
            <a:off x="677334" y="633046"/>
            <a:ext cx="8596668" cy="3671668"/>
          </a:xfrm>
        </p:spPr>
      </p:pic>
    </p:spTree>
    <p:extLst>
      <p:ext uri="{BB962C8B-B14F-4D97-AF65-F5344CB8AC3E}">
        <p14:creationId xmlns:p14="http://schemas.microsoft.com/office/powerpoint/2010/main" val="2726029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2C5B9E00-2786-44C9-8ABE-2E8406045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7334" y="4800600"/>
            <a:ext cx="8129041" cy="1240762"/>
          </a:xfrm>
        </p:spPr>
        <p:txBody>
          <a:bodyPr>
            <a:noAutofit/>
          </a:bodyPr>
          <a:lstStyle/>
          <a:p>
            <a:r>
              <a:rPr lang="it-IT" sz="1700" u="sng" dirty="0"/>
              <a:t>Partecipanti (al 31/12/2019)</a:t>
            </a:r>
          </a:p>
          <a:p>
            <a:pPr>
              <a:buFont typeface="Wingdings 3" charset="2"/>
              <a:buChar char=""/>
            </a:pPr>
            <a:r>
              <a:rPr lang="it-IT" sz="1700" dirty="0"/>
              <a:t> Oltre </a:t>
            </a:r>
            <a:r>
              <a:rPr lang="it-IT" sz="1700" b="1" dirty="0"/>
              <a:t>485mila persone coinvolte</a:t>
            </a:r>
            <a:r>
              <a:rPr lang="it-IT" sz="1700" dirty="0"/>
              <a:t>, di cui oltre il 69,5% in misure per favorire l’occupazione</a:t>
            </a:r>
          </a:p>
        </p:txBody>
      </p:sp>
      <p:pic>
        <p:nvPicPr>
          <p:cNvPr id="8" name="Segnaposto immagine 7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C27DA31A-86F4-4171-A839-E05A6F023D5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31" b="4337"/>
          <a:stretch/>
        </p:blipFill>
        <p:spPr>
          <a:xfrm>
            <a:off x="677334" y="1055076"/>
            <a:ext cx="8596668" cy="3277773"/>
          </a:xfrm>
        </p:spPr>
      </p:pic>
    </p:spTree>
    <p:extLst>
      <p:ext uri="{BB962C8B-B14F-4D97-AF65-F5344CB8AC3E}">
        <p14:creationId xmlns:p14="http://schemas.microsoft.com/office/powerpoint/2010/main" val="2711523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Titolo 8">
            <a:extLst>
              <a:ext uri="{FF2B5EF4-FFF2-40B4-BE49-F238E27FC236}">
                <a16:creationId xmlns:a16="http://schemas.microsoft.com/office/drawing/2014/main" id="{1ECDAA0B-C182-4FD0-9B53-1EEFF4675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1552130"/>
            <a:ext cx="3729076" cy="132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Asse I -</a:t>
            </a:r>
            <a:br>
              <a:rPr lang="en-US" sz="3600" dirty="0"/>
            </a:br>
            <a:r>
              <a:rPr lang="it-IT" sz="3600" dirty="0"/>
              <a:t>Occupazione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05138150-6430-426E-9B06-DBB6D03D4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3103563"/>
            <a:ext cx="3718557" cy="3560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z="1700" dirty="0"/>
              <a:t>Complessivamente, </a:t>
            </a:r>
            <a:r>
              <a:rPr lang="it-IT" sz="1700" b="1" dirty="0">
                <a:latin typeface="Trebuchet MS" charset="0"/>
              </a:rPr>
              <a:t>405.938 persone</a:t>
            </a:r>
            <a:r>
              <a:rPr lang="it-IT" sz="1700" dirty="0"/>
              <a:t> hanno intrapreso un percorso per l’occupazione.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2BDED52-DB34-4919-A07C-65E5658475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585714"/>
            <a:ext cx="4513262" cy="3384946"/>
          </a:xfrm>
        </p:spPr>
      </p:pic>
    </p:spTree>
    <p:extLst>
      <p:ext uri="{BB962C8B-B14F-4D97-AF65-F5344CB8AC3E}">
        <p14:creationId xmlns:p14="http://schemas.microsoft.com/office/powerpoint/2010/main" val="3351062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" name="Picture 2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734" y="1282340"/>
            <a:ext cx="4709568" cy="4153260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C3ABDAE5-7234-4D5C-99F9-0C6D2032A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91" y="2771156"/>
            <a:ext cx="3854528" cy="1278466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La parola alle persone</a:t>
            </a:r>
            <a:br>
              <a:rPr lang="it-IT" b="1" dirty="0"/>
            </a:br>
            <a:r>
              <a:rPr lang="it-IT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Francesca ci racconta come ha realizzato il suo sogno di diventare disegnatrice meccanica</a:t>
            </a:r>
            <a:br>
              <a:rPr lang="it-IT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endParaRPr lang="it-IT" sz="19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5861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3B1F5F-8CF4-4FF1-9A6A-A55AEF233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Asse I - Priorità di investimento</a:t>
            </a:r>
            <a:br>
              <a:rPr lang="it-IT" dirty="0"/>
            </a:b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BF51ED9-D482-48F7-AFC5-5AB35B9C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1710817"/>
            <a:ext cx="4185623" cy="576262"/>
          </a:xfrm>
          <a:solidFill>
            <a:schemeClr val="accent1">
              <a:lumMod val="60000"/>
              <a:lumOff val="40000"/>
            </a:schemeClr>
          </a:solidFill>
        </p:spPr>
        <p:txBody>
          <a:bodyPr anchor="ctr"/>
          <a:lstStyle/>
          <a:p>
            <a:r>
              <a:rPr lang="it-IT" sz="1800" b="1" dirty="0"/>
              <a:t>Accesso all'occupazione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0E7AC49-8B1D-427C-A36C-9A3A420FD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287079"/>
            <a:ext cx="4185623" cy="3304117"/>
          </a:xfrm>
        </p:spPr>
        <p:txBody>
          <a:bodyPr>
            <a:normAutofit/>
          </a:bodyPr>
          <a:lstStyle/>
          <a:p>
            <a:r>
              <a:rPr lang="it-IT" u="sng" dirty="0"/>
              <a:t>Obiettivo</a:t>
            </a:r>
            <a:r>
              <a:rPr lang="it-IT" dirty="0"/>
              <a:t>: migliorare le </a:t>
            </a:r>
            <a:r>
              <a:rPr lang="it-IT" b="1" dirty="0"/>
              <a:t>competenze</a:t>
            </a:r>
            <a:r>
              <a:rPr lang="it-IT" dirty="0"/>
              <a:t> delle persone</a:t>
            </a:r>
          </a:p>
          <a:p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C75F0637-23D4-47FA-976F-47130CD68B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5750" y="3670590"/>
            <a:ext cx="4185618" cy="576262"/>
          </a:xfrm>
          <a:solidFill>
            <a:srgbClr val="CC66FF">
              <a:alpha val="30196"/>
            </a:srgbClr>
          </a:solidFill>
        </p:spPr>
        <p:txBody>
          <a:bodyPr anchor="ctr"/>
          <a:lstStyle/>
          <a:p>
            <a:r>
              <a:rPr lang="it-IT" sz="1800" b="1" dirty="0"/>
              <a:t>Giovani nel mercato del lavoro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6BB2A015-172B-4BAE-9DAE-BB385C363A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5751" y="4246852"/>
            <a:ext cx="4185617" cy="1192951"/>
          </a:xfrm>
        </p:spPr>
        <p:txBody>
          <a:bodyPr>
            <a:normAutofit/>
          </a:bodyPr>
          <a:lstStyle/>
          <a:p>
            <a:pPr lvl="0"/>
            <a:r>
              <a:rPr lang="it-IT" u="sng" dirty="0"/>
              <a:t>Obiettivo</a:t>
            </a:r>
            <a:r>
              <a:rPr lang="it-IT" dirty="0"/>
              <a:t>: incrementare</a:t>
            </a:r>
            <a:r>
              <a:rPr lang="it-IT" b="1" dirty="0"/>
              <a:t> </a:t>
            </a:r>
            <a:r>
              <a:rPr lang="it-IT" dirty="0"/>
              <a:t>il numero di giovani che consegue almeno una </a:t>
            </a:r>
            <a:r>
              <a:rPr lang="it-IT" b="1" dirty="0"/>
              <a:t>qualifica professionale</a:t>
            </a:r>
            <a:r>
              <a:rPr lang="it-IT" dirty="0"/>
              <a:t> </a:t>
            </a:r>
          </a:p>
        </p:txBody>
      </p:sp>
      <p:sp>
        <p:nvSpPr>
          <p:cNvPr id="9" name="Segnaposto testo 2">
            <a:extLst>
              <a:ext uri="{FF2B5EF4-FFF2-40B4-BE49-F238E27FC236}">
                <a16:creationId xmlns:a16="http://schemas.microsoft.com/office/drawing/2014/main" id="{8A3596A0-41DC-4A64-A780-F53F8CB5A3E5}"/>
              </a:ext>
            </a:extLst>
          </p:cNvPr>
          <p:cNvSpPr txBox="1">
            <a:spLocks/>
          </p:cNvSpPr>
          <p:nvPr/>
        </p:nvSpPr>
        <p:spPr>
          <a:xfrm>
            <a:off x="5237822" y="1710817"/>
            <a:ext cx="4185623" cy="576262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 dirty="0"/>
              <a:t>Uguaglianza tra uomini e donne</a:t>
            </a:r>
          </a:p>
        </p:txBody>
      </p:sp>
      <p:sp>
        <p:nvSpPr>
          <p:cNvPr id="10" name="Segnaposto contenuto 5">
            <a:extLst>
              <a:ext uri="{FF2B5EF4-FFF2-40B4-BE49-F238E27FC236}">
                <a16:creationId xmlns:a16="http://schemas.microsoft.com/office/drawing/2014/main" id="{7A13EA38-13F8-4FB3-BCB5-5E94A918B8F2}"/>
              </a:ext>
            </a:extLst>
          </p:cNvPr>
          <p:cNvSpPr txBox="1">
            <a:spLocks/>
          </p:cNvSpPr>
          <p:nvPr/>
        </p:nvSpPr>
        <p:spPr>
          <a:xfrm>
            <a:off x="5237822" y="2287079"/>
            <a:ext cx="4185623" cy="33041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u="sng" dirty="0"/>
              <a:t>Obiettivo</a:t>
            </a:r>
            <a:r>
              <a:rPr lang="it-IT" dirty="0"/>
              <a:t>: </a:t>
            </a:r>
            <a:r>
              <a:rPr lang="it-IT" b="1" dirty="0"/>
              <a:t>aumentare l’occupazione femminile </a:t>
            </a:r>
            <a:r>
              <a:rPr lang="it-IT" dirty="0"/>
              <a:t>promuovendo lo studio delle </a:t>
            </a:r>
            <a:r>
              <a:rPr lang="it-IT" b="1" dirty="0"/>
              <a:t>discipline STEAM</a:t>
            </a:r>
            <a:r>
              <a:rPr lang="it-IT" dirty="0"/>
              <a:t> (Science, Technology, Engineering, </a:t>
            </a:r>
            <a:r>
              <a:rPr lang="it-IT" dirty="0" err="1"/>
              <a:t>Arts</a:t>
            </a:r>
            <a:r>
              <a:rPr lang="it-IT" dirty="0"/>
              <a:t>, </a:t>
            </a:r>
            <a:r>
              <a:rPr lang="it-IT" dirty="0" err="1"/>
              <a:t>Mathematics</a:t>
            </a:r>
            <a:r>
              <a:rPr lang="it-IT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45318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3B1F5F-8CF4-4FF1-9A6A-A55AEF233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Asse I - Priorità di investimento</a:t>
            </a:r>
            <a:br>
              <a:rPr lang="it-IT" dirty="0"/>
            </a:b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C75F0637-23D4-47FA-976F-47130CD68B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5746" y="2160983"/>
            <a:ext cx="4205744" cy="576262"/>
          </a:xfrm>
          <a:solidFill>
            <a:schemeClr val="accent3">
              <a:lumMod val="60000"/>
              <a:lumOff val="40000"/>
            </a:schemeClr>
          </a:solidFill>
        </p:spPr>
        <p:txBody>
          <a:bodyPr anchor="ctr"/>
          <a:lstStyle/>
          <a:p>
            <a:pPr lvl="0">
              <a:buClr>
                <a:srgbClr val="5FCBEF"/>
              </a:buClr>
            </a:pPr>
            <a:r>
              <a:rPr lang="it-IT" sz="18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Adattamento al cambiamento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6BB2A015-172B-4BAE-9DAE-BB385C363A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5747" y="2737245"/>
            <a:ext cx="4205743" cy="3511155"/>
          </a:xfrm>
        </p:spPr>
        <p:txBody>
          <a:bodyPr>
            <a:normAutofit/>
          </a:bodyPr>
          <a:lstStyle/>
          <a:p>
            <a:r>
              <a:rPr lang="it-IT" u="sng" dirty="0"/>
              <a:t>Obiettivo</a:t>
            </a:r>
            <a:r>
              <a:rPr lang="it-IT" dirty="0"/>
              <a:t>: aiutare i </a:t>
            </a:r>
            <a:r>
              <a:rPr lang="it-IT" b="1" dirty="0"/>
              <a:t>lavoratori delle imprese in crisi </a:t>
            </a:r>
            <a:r>
              <a:rPr lang="it-IT" dirty="0"/>
              <a:t>attraverso riconversioni professionali e ricollocazioni</a:t>
            </a:r>
          </a:p>
          <a:p>
            <a:endParaRPr lang="it-IT" dirty="0"/>
          </a:p>
        </p:txBody>
      </p:sp>
      <p:sp>
        <p:nvSpPr>
          <p:cNvPr id="11" name="Segnaposto testo 2">
            <a:extLst>
              <a:ext uri="{FF2B5EF4-FFF2-40B4-BE49-F238E27FC236}">
                <a16:creationId xmlns:a16="http://schemas.microsoft.com/office/drawing/2014/main" id="{A7287926-24BD-470D-AC57-58384EFCF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7700" y="2160983"/>
            <a:ext cx="4185623" cy="576262"/>
          </a:xfrm>
          <a:solidFill>
            <a:srgbClr val="FFFF99"/>
          </a:solidFill>
        </p:spPr>
        <p:txBody>
          <a:bodyPr anchor="ctr"/>
          <a:lstStyle/>
          <a:p>
            <a:r>
              <a:rPr lang="it-IT" sz="1800" b="1" dirty="0"/>
              <a:t>Istituzioni del mercato del lavoro </a:t>
            </a:r>
          </a:p>
        </p:txBody>
      </p:sp>
      <p:sp>
        <p:nvSpPr>
          <p:cNvPr id="12" name="Segnaposto contenuto 5">
            <a:extLst>
              <a:ext uri="{FF2B5EF4-FFF2-40B4-BE49-F238E27FC236}">
                <a16:creationId xmlns:a16="http://schemas.microsoft.com/office/drawing/2014/main" id="{16DB2E98-5CC2-420A-9848-A8C58E013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7700" y="2737245"/>
            <a:ext cx="4185623" cy="1820687"/>
          </a:xfrm>
        </p:spPr>
        <p:txBody>
          <a:bodyPr>
            <a:normAutofit/>
          </a:bodyPr>
          <a:lstStyle/>
          <a:p>
            <a:r>
              <a:rPr lang="it-IT" u="sng" dirty="0"/>
              <a:t>Obiettivo</a:t>
            </a:r>
            <a:r>
              <a:rPr lang="it-IT" dirty="0"/>
              <a:t>: rendere le istituzioni del mercato del lavoro </a:t>
            </a:r>
            <a:r>
              <a:rPr lang="it-IT" b="1" dirty="0"/>
              <a:t>più moderne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370366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15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Titolo 8">
            <a:extLst>
              <a:ext uri="{FF2B5EF4-FFF2-40B4-BE49-F238E27FC236}">
                <a16:creationId xmlns:a16="http://schemas.microsoft.com/office/drawing/2014/main" id="{1ECDAA0B-C182-4FD0-9B53-1EEFF4675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1650607"/>
            <a:ext cx="3729076" cy="13208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Asse II – </a:t>
            </a:r>
            <a:br>
              <a:rPr lang="en-US" sz="3600" dirty="0"/>
            </a:br>
            <a:r>
              <a:rPr lang="it-IT" sz="3600" dirty="0"/>
              <a:t>Inclusione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05138150-6430-426E-9B06-DBB6D03D4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167" y="3201596"/>
            <a:ext cx="3720916" cy="35607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z="1700" dirty="0"/>
              <a:t>Complessivamente, </a:t>
            </a:r>
            <a:r>
              <a:rPr lang="it-IT" sz="1700" b="1" dirty="0">
                <a:latin typeface="Trebuchet MS" charset="0"/>
              </a:rPr>
              <a:t>45.320 persone</a:t>
            </a:r>
            <a:r>
              <a:rPr lang="it-IT" sz="1700" dirty="0"/>
              <a:t> hanno intrapreso un percorso per l’inclusione sociale.</a:t>
            </a:r>
          </a:p>
          <a:p>
            <a:pPr>
              <a:buFont typeface="Wingdings 3" charset="2"/>
              <a:buChar char=""/>
            </a:pPr>
            <a:endParaRPr lang="en-US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1F40C415-CBD6-4E14-9C1E-3D4D9B83AC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585714"/>
            <a:ext cx="4513262" cy="3384946"/>
          </a:xfrm>
        </p:spPr>
      </p:pic>
    </p:spTree>
    <p:extLst>
      <p:ext uri="{BB962C8B-B14F-4D97-AF65-F5344CB8AC3E}">
        <p14:creationId xmlns:p14="http://schemas.microsoft.com/office/powerpoint/2010/main" val="1141996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2" name="Picture 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566" y="1263700"/>
            <a:ext cx="4268695" cy="4171900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FEFA69F2-C670-4B68-9C80-6CE91E037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85" y="2516789"/>
            <a:ext cx="3854528" cy="1665722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La parola alle persone</a:t>
            </a:r>
            <a:br>
              <a:rPr lang="it-IT" b="1" dirty="0"/>
            </a:br>
            <a:r>
              <a:rPr lang="it-IT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Stefano, </a:t>
            </a:r>
            <a:r>
              <a:rPr lang="it-IT" sz="1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Icham</a:t>
            </a:r>
            <a:r>
              <a:rPr lang="it-IT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, Naomi e Nicoletta ci raccontano da San Patrignano come sono riusciti a realizzare i loro desideri imparando un lavoro</a:t>
            </a:r>
            <a:br>
              <a:rPr lang="it-IT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</a:br>
            <a:endParaRPr lang="it-IT" sz="19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96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3B1F5F-8CF4-4FF1-9A6A-A55AEF233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Asse II - Priorità di investimento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BF51ED9-D482-48F7-AFC5-5AB35B9C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2737756"/>
            <a:ext cx="4185623" cy="576262"/>
          </a:xfrm>
          <a:solidFill>
            <a:srgbClr val="CC00CC">
              <a:alpha val="16078"/>
            </a:srgbClr>
          </a:solidFill>
        </p:spPr>
        <p:txBody>
          <a:bodyPr anchor="ctr"/>
          <a:lstStyle/>
          <a:p>
            <a:r>
              <a:rPr lang="it-IT" sz="1800" b="1" dirty="0"/>
              <a:t>Inclusione attiva 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0E7AC49-8B1D-427C-A36C-9A3A420FD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3314018"/>
            <a:ext cx="4185623" cy="3304117"/>
          </a:xfrm>
        </p:spPr>
        <p:txBody>
          <a:bodyPr>
            <a:normAutofit/>
          </a:bodyPr>
          <a:lstStyle/>
          <a:p>
            <a:r>
              <a:rPr lang="it-IT" u="sng" dirty="0"/>
              <a:t>Obiettivo</a:t>
            </a:r>
            <a:r>
              <a:rPr lang="it-IT" dirty="0"/>
              <a:t>: contrastare il rischio di </a:t>
            </a:r>
            <a:r>
              <a:rPr lang="it-IT" b="1" dirty="0"/>
              <a:t>esclusione sociale </a:t>
            </a:r>
            <a:r>
              <a:rPr lang="it-IT" dirty="0"/>
              <a:t>delle persone più vulnerabili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C75F0637-23D4-47FA-976F-47130CD68B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3" y="2737756"/>
            <a:ext cx="4185618" cy="576262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it-IT" sz="1800" b="1" dirty="0"/>
              <a:t>Servizi accessibili, sostenibili e di qualità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6BB2A015-172B-4BAE-9DAE-BB385C363A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4" y="3314019"/>
            <a:ext cx="4185617" cy="3304116"/>
          </a:xfrm>
        </p:spPr>
        <p:txBody>
          <a:bodyPr>
            <a:normAutofit/>
          </a:bodyPr>
          <a:lstStyle/>
          <a:p>
            <a:pPr lvl="0"/>
            <a:r>
              <a:rPr lang="it-IT" u="sng" dirty="0"/>
              <a:t>Obiettivo</a:t>
            </a:r>
            <a:r>
              <a:rPr lang="it-IT" dirty="0"/>
              <a:t>: supportare la</a:t>
            </a:r>
            <a:r>
              <a:rPr lang="it-IT" b="1" dirty="0"/>
              <a:t> conciliazione vita-lavoro</a:t>
            </a:r>
            <a:r>
              <a:rPr lang="it-IT" dirty="0"/>
              <a:t> delle famiglie</a:t>
            </a:r>
          </a:p>
        </p:txBody>
      </p:sp>
    </p:spTree>
    <p:extLst>
      <p:ext uri="{BB962C8B-B14F-4D97-AF65-F5344CB8AC3E}">
        <p14:creationId xmlns:p14="http://schemas.microsoft.com/office/powerpoint/2010/main" val="5492712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Titolo 8">
            <a:extLst>
              <a:ext uri="{FF2B5EF4-FFF2-40B4-BE49-F238E27FC236}">
                <a16:creationId xmlns:a16="http://schemas.microsoft.com/office/drawing/2014/main" id="{1ECDAA0B-C182-4FD0-9B53-1EEFF4675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1636546"/>
            <a:ext cx="3729076" cy="13208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dirty="0"/>
              <a:t>Asse III – </a:t>
            </a:r>
            <a:br>
              <a:rPr lang="en-US" sz="3600" dirty="0"/>
            </a:br>
            <a:r>
              <a:rPr lang="it-IT" sz="3600" dirty="0"/>
              <a:t>Istruzione</a:t>
            </a:r>
            <a:r>
              <a:rPr lang="en-US" sz="3600" dirty="0"/>
              <a:t> e </a:t>
            </a:r>
            <a:r>
              <a:rPr lang="it-IT" sz="3600" dirty="0"/>
              <a:t>formazione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05138150-6430-426E-9B06-DBB6D03D4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167" y="3187535"/>
            <a:ext cx="3720916" cy="35607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z="1700" dirty="0"/>
              <a:t>Complessivamente, </a:t>
            </a:r>
            <a:r>
              <a:rPr lang="it-IT" sz="1700" b="1" dirty="0">
                <a:latin typeface="Trebuchet MS" charset="0"/>
              </a:rPr>
              <a:t>34.479 persone</a:t>
            </a:r>
            <a:r>
              <a:rPr lang="it-IT" sz="1700" dirty="0"/>
              <a:t> hanno intrapreso un percorso di istruzione e formazione.</a:t>
            </a:r>
          </a:p>
          <a:p>
            <a:endParaRPr lang="en-US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F782BA11-55D8-47CF-9485-955F4A24D6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585714"/>
            <a:ext cx="4513262" cy="3384946"/>
          </a:xfrm>
        </p:spPr>
      </p:pic>
    </p:spTree>
    <p:extLst>
      <p:ext uri="{BB962C8B-B14F-4D97-AF65-F5344CB8AC3E}">
        <p14:creationId xmlns:p14="http://schemas.microsoft.com/office/powerpoint/2010/main" val="1701360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3" name="Picture 2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7478" y="1552130"/>
            <a:ext cx="5151705" cy="3530281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0C205506-7862-493F-950F-B691D3A52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245" y="2441394"/>
            <a:ext cx="3387203" cy="1975212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La parola alle persone</a:t>
            </a:r>
            <a:br>
              <a:rPr lang="it-IT" b="1" dirty="0"/>
            </a:br>
            <a:r>
              <a:rPr lang="it-IT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Fare della propria passione un lavoro: ce lo raccontano i ragazzi che hanno frequentato il corso per Autore e sceneggiatore per TV, cinema e prodotti multimediali</a:t>
            </a:r>
            <a:br>
              <a:rPr lang="it-IT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31573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3B1F5F-8CF4-4FF1-9A6A-A55AEF233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Asse III - Priorità di investimento</a:t>
            </a:r>
            <a:br>
              <a:rPr lang="it-IT" dirty="0"/>
            </a:br>
            <a:br>
              <a:rPr lang="it-IT" dirty="0"/>
            </a:b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BF51ED9-D482-48F7-AFC5-5AB35B9C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745" y="1556068"/>
            <a:ext cx="4185623" cy="576262"/>
          </a:xfrm>
          <a:solidFill>
            <a:srgbClr val="0000CC">
              <a:alpha val="25882"/>
            </a:srgbClr>
          </a:solidFill>
        </p:spPr>
        <p:txBody>
          <a:bodyPr anchor="ctr"/>
          <a:lstStyle/>
          <a:p>
            <a:r>
              <a:rPr lang="it-IT" sz="1800" b="1" dirty="0"/>
              <a:t>Abbandono scolastico precoce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0E7AC49-8B1D-427C-A36C-9A3A420FD5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5745" y="2132330"/>
            <a:ext cx="4185623" cy="3304117"/>
          </a:xfrm>
        </p:spPr>
        <p:txBody>
          <a:bodyPr>
            <a:normAutofit/>
          </a:bodyPr>
          <a:lstStyle/>
          <a:p>
            <a:r>
              <a:rPr lang="it-IT" u="sng" dirty="0"/>
              <a:t>Obiettivo</a:t>
            </a:r>
            <a:r>
              <a:rPr lang="it-IT" dirty="0"/>
              <a:t>: favorire il successo formativo degli allievi dell’</a:t>
            </a:r>
            <a:r>
              <a:rPr lang="it-IT" b="1" dirty="0"/>
              <a:t>Istruzione</a:t>
            </a:r>
            <a:r>
              <a:rPr lang="it-IT" dirty="0"/>
              <a:t> </a:t>
            </a:r>
            <a:r>
              <a:rPr lang="it-IT" b="1" dirty="0"/>
              <a:t>e Formazione Professionale </a:t>
            </a:r>
          </a:p>
          <a:p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C75F0637-23D4-47FA-976F-47130CD68B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88383" y="1556068"/>
            <a:ext cx="4185620" cy="576262"/>
          </a:xfrm>
          <a:solidFill>
            <a:srgbClr val="00FFCC">
              <a:alpha val="38824"/>
            </a:srgbClr>
          </a:solidFill>
        </p:spPr>
        <p:txBody>
          <a:bodyPr anchor="ctr"/>
          <a:lstStyle/>
          <a:p>
            <a:r>
              <a:rPr lang="it-IT" sz="1800" b="1" dirty="0"/>
              <a:t>Qualità dell'istruzione superiore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6BB2A015-172B-4BAE-9DAE-BB385C363A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88385" y="2132331"/>
            <a:ext cx="4185618" cy="1187640"/>
          </a:xfrm>
        </p:spPr>
        <p:txBody>
          <a:bodyPr>
            <a:normAutofit/>
          </a:bodyPr>
          <a:lstStyle/>
          <a:p>
            <a:r>
              <a:rPr lang="it-IT" u="sng" dirty="0"/>
              <a:t>Obiettivo</a:t>
            </a:r>
            <a:r>
              <a:rPr lang="it-IT" dirty="0"/>
              <a:t>: potenziare le </a:t>
            </a:r>
            <a:r>
              <a:rPr lang="it-IT" b="1" dirty="0"/>
              <a:t>competenze tecniche e tecnologiche</a:t>
            </a:r>
            <a:r>
              <a:rPr lang="it-IT" dirty="0"/>
              <a:t> </a:t>
            </a:r>
          </a:p>
        </p:txBody>
      </p:sp>
      <p:sp>
        <p:nvSpPr>
          <p:cNvPr id="9" name="Segnaposto testo 2">
            <a:extLst>
              <a:ext uri="{FF2B5EF4-FFF2-40B4-BE49-F238E27FC236}">
                <a16:creationId xmlns:a16="http://schemas.microsoft.com/office/drawing/2014/main" id="{7D3B04B0-5014-43FB-80E6-D34FD7F078AA}"/>
              </a:ext>
            </a:extLst>
          </p:cNvPr>
          <p:cNvSpPr txBox="1">
            <a:spLocks/>
          </p:cNvSpPr>
          <p:nvPr/>
        </p:nvSpPr>
        <p:spPr>
          <a:xfrm>
            <a:off x="675751" y="3767133"/>
            <a:ext cx="4412632" cy="958537"/>
          </a:xfrm>
          <a:prstGeom prst="rect">
            <a:avLst/>
          </a:prstGeom>
          <a:solidFill>
            <a:srgbClr val="FFCC00">
              <a:alpha val="38039"/>
            </a:srgbClr>
          </a:solidFill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800" b="1" dirty="0"/>
              <a:t>Migliorare la pertinenza dei sistemi di istruzione e formazione al mercato del lavoro</a:t>
            </a:r>
          </a:p>
        </p:txBody>
      </p:sp>
      <p:sp>
        <p:nvSpPr>
          <p:cNvPr id="10" name="Segnaposto contenuto 5">
            <a:extLst>
              <a:ext uri="{FF2B5EF4-FFF2-40B4-BE49-F238E27FC236}">
                <a16:creationId xmlns:a16="http://schemas.microsoft.com/office/drawing/2014/main" id="{588A5AFA-637F-4FED-82FD-2FC0CBF215DE}"/>
              </a:ext>
            </a:extLst>
          </p:cNvPr>
          <p:cNvSpPr txBox="1">
            <a:spLocks/>
          </p:cNvSpPr>
          <p:nvPr/>
        </p:nvSpPr>
        <p:spPr>
          <a:xfrm>
            <a:off x="675751" y="4343396"/>
            <a:ext cx="4412632" cy="12949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it-IT" u="sng" dirty="0"/>
          </a:p>
          <a:p>
            <a:r>
              <a:rPr lang="it-IT" u="sng" dirty="0"/>
              <a:t>Obiettivo</a:t>
            </a:r>
            <a:r>
              <a:rPr lang="it-IT" dirty="0"/>
              <a:t>: incrementare la </a:t>
            </a:r>
            <a:r>
              <a:rPr lang="it-IT" b="1" dirty="0"/>
              <a:t>cultura tecnica e scientifica </a:t>
            </a:r>
            <a:r>
              <a:rPr lang="it-IT" dirty="0"/>
              <a:t>nel territorio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64058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Titolo 8">
            <a:extLst>
              <a:ext uri="{FF2B5EF4-FFF2-40B4-BE49-F238E27FC236}">
                <a16:creationId xmlns:a16="http://schemas.microsoft.com/office/drawing/2014/main" id="{1ECDAA0B-C182-4FD0-9B53-1EEFF4675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221800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dirty="0"/>
              <a:t>Asse IV – </a:t>
            </a:r>
            <a:br>
              <a:rPr lang="en-US" sz="3600" dirty="0"/>
            </a:br>
            <a:r>
              <a:rPr lang="it-IT" sz="3600" dirty="0"/>
              <a:t>Capacità</a:t>
            </a:r>
            <a:r>
              <a:rPr lang="en-US" sz="3600" dirty="0"/>
              <a:t> </a:t>
            </a:r>
            <a:r>
              <a:rPr lang="it-IT" sz="3600" dirty="0"/>
              <a:t>istituzionale</a:t>
            </a:r>
            <a:r>
              <a:rPr lang="en-US" sz="3600" dirty="0"/>
              <a:t> e </a:t>
            </a:r>
            <a:r>
              <a:rPr lang="it-IT" sz="3600" dirty="0"/>
              <a:t>amministrativa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05138150-6430-426E-9B06-DBB6D03D4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167" y="2827606"/>
            <a:ext cx="3720916" cy="28448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it-IT" sz="1700" u="sng" dirty="0"/>
              <a:t>Obiettivi</a:t>
            </a:r>
            <a:r>
              <a:rPr lang="it-IT" sz="1700" dirty="0"/>
              <a:t>:</a:t>
            </a:r>
          </a:p>
          <a:p>
            <a:pPr>
              <a:buFont typeface="Wingdings 3" charset="2"/>
              <a:buChar char=""/>
            </a:pPr>
            <a:r>
              <a:rPr lang="it-IT" sz="1700" b="1" dirty="0"/>
              <a:t> </a:t>
            </a:r>
            <a:r>
              <a:rPr lang="it-IT" sz="1700" dirty="0"/>
              <a:t>migliorare la capacità di </a:t>
            </a:r>
            <a:r>
              <a:rPr lang="it-IT" sz="1700" b="1" dirty="0"/>
              <a:t>lavorare in rete</a:t>
            </a:r>
          </a:p>
          <a:p>
            <a:pPr>
              <a:buFont typeface="Wingdings 3" charset="2"/>
              <a:buChar char=""/>
            </a:pPr>
            <a:r>
              <a:rPr lang="it-IT" sz="1700" dirty="0"/>
              <a:t> stimolare la collaborazione con il </a:t>
            </a:r>
            <a:r>
              <a:rPr lang="it-IT" sz="1700" b="1" dirty="0"/>
              <a:t>partenariato socio-economico</a:t>
            </a:r>
          </a:p>
          <a:p>
            <a:pPr>
              <a:buFont typeface="Wingdings 3" charset="2"/>
              <a:buChar char=""/>
            </a:pPr>
            <a:r>
              <a:rPr lang="it-IT" sz="1700" dirty="0"/>
              <a:t> sostenere i processi di </a:t>
            </a:r>
            <a:r>
              <a:rPr lang="it-IT" sz="1700" b="1" dirty="0"/>
              <a:t>innovazione nella PA</a:t>
            </a:r>
            <a:endParaRPr lang="it-IT" sz="1700" dirty="0"/>
          </a:p>
          <a:p>
            <a:pPr>
              <a:buFont typeface="Wingdings 3" charset="2"/>
              <a:buChar char=""/>
            </a:pPr>
            <a:endParaRPr lang="en-US" dirty="0"/>
          </a:p>
        </p:txBody>
      </p:sp>
      <p:pic>
        <p:nvPicPr>
          <p:cNvPr id="6" name="Segnaposto contenuto 5" descr="Immagine che contiene screenshot&#10;&#10;Descrizione generata automaticamente">
            <a:extLst>
              <a:ext uri="{FF2B5EF4-FFF2-40B4-BE49-F238E27FC236}">
                <a16:creationId xmlns:a16="http://schemas.microsoft.com/office/drawing/2014/main" id="{26171064-3D03-4DF4-BE8A-3453499519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585714"/>
            <a:ext cx="4513262" cy="3384946"/>
          </a:xfrm>
        </p:spPr>
      </p:pic>
    </p:spTree>
    <p:extLst>
      <p:ext uri="{BB962C8B-B14F-4D97-AF65-F5344CB8AC3E}">
        <p14:creationId xmlns:p14="http://schemas.microsoft.com/office/powerpoint/2010/main" val="421135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9" name="Titolo 8">
            <a:extLst>
              <a:ext uri="{FF2B5EF4-FFF2-40B4-BE49-F238E27FC236}">
                <a16:creationId xmlns:a16="http://schemas.microsoft.com/office/drawing/2014/main" id="{1ECDAA0B-C182-4FD0-9B53-1EEFF4675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13208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it-IT" sz="3600" dirty="0"/>
              <a:t>Asse V –</a:t>
            </a:r>
            <a:br>
              <a:rPr lang="it-IT" sz="3600" dirty="0"/>
            </a:br>
            <a:r>
              <a:rPr lang="it-IT" sz="3600" dirty="0"/>
              <a:t>Assistenza tecnica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05138150-6430-426E-9B06-DBB6D03D49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167" y="1935508"/>
            <a:ext cx="3720916" cy="377597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it-IT" sz="1700" u="sng" dirty="0"/>
              <a:t>Esempi</a:t>
            </a:r>
            <a:r>
              <a:rPr lang="it-IT" sz="1700" dirty="0"/>
              <a:t>:</a:t>
            </a:r>
          </a:p>
          <a:p>
            <a:pPr>
              <a:buFont typeface="Wingdings 3" charset="2"/>
              <a:buChar char=""/>
            </a:pPr>
            <a:r>
              <a:rPr lang="it-IT" sz="1700" dirty="0"/>
              <a:t> servizi di </a:t>
            </a:r>
            <a:r>
              <a:rPr lang="it-IT" sz="1700" b="1" dirty="0"/>
              <a:t>assistenza tecnica</a:t>
            </a:r>
          </a:p>
          <a:p>
            <a:pPr>
              <a:buFont typeface="Wingdings 3" charset="2"/>
              <a:buChar char=""/>
            </a:pPr>
            <a:r>
              <a:rPr lang="it-IT" sz="1700" dirty="0"/>
              <a:t> servizi di </a:t>
            </a:r>
            <a:r>
              <a:rPr lang="it-IT" sz="1700" b="1" dirty="0"/>
              <a:t>comunicazione</a:t>
            </a:r>
            <a:endParaRPr lang="it-IT" sz="1700" dirty="0"/>
          </a:p>
          <a:p>
            <a:pPr>
              <a:buFont typeface="Wingdings 3" charset="2"/>
              <a:buChar char=""/>
            </a:pPr>
            <a:r>
              <a:rPr lang="it-IT" sz="1700" dirty="0"/>
              <a:t> servizi  di </a:t>
            </a:r>
            <a:r>
              <a:rPr lang="it-IT" sz="1700" b="1" dirty="0"/>
              <a:t>supporto tecnico</a:t>
            </a:r>
            <a:endParaRPr lang="it-IT" sz="1700" dirty="0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0B1AB4F6-CD63-47DD-8207-C7E462DA8D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585714"/>
            <a:ext cx="4513262" cy="3384946"/>
          </a:xfrm>
        </p:spPr>
      </p:pic>
    </p:spTree>
    <p:extLst>
      <p:ext uri="{BB962C8B-B14F-4D97-AF65-F5344CB8AC3E}">
        <p14:creationId xmlns:p14="http://schemas.microsoft.com/office/powerpoint/2010/main" val="32178159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D6280969-F024-466D-A1DB-4F848C51D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3FDD802-E6D8-4979-A1B9-BA705AE4D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E509DD-4B76-45F0-8144-02F1D7E1AE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FEAEFD53-0220-48B1-9EA8-3EAE151E8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5">
              <a:extLst>
                <a:ext uri="{FF2B5EF4-FFF2-40B4-BE49-F238E27FC236}">
                  <a16:creationId xmlns:a16="http://schemas.microsoft.com/office/drawing/2014/main" id="{92E7FABD-916D-4FF9-B5F3-44E53AFD39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826F9772-AEFE-4C6D-82B6-1207069B86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7">
              <a:extLst>
                <a:ext uri="{FF2B5EF4-FFF2-40B4-BE49-F238E27FC236}">
                  <a16:creationId xmlns:a16="http://schemas.microsoft.com/office/drawing/2014/main" id="{ACFBF3A9-B76A-4B4B-B6D7-CA4651F5C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8">
              <a:extLst>
                <a:ext uri="{FF2B5EF4-FFF2-40B4-BE49-F238E27FC236}">
                  <a16:creationId xmlns:a16="http://schemas.microsoft.com/office/drawing/2014/main" id="{BF0FAA0A-B682-4A83-BDD8-BCE0AB41C2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9">
              <a:extLst>
                <a:ext uri="{FF2B5EF4-FFF2-40B4-BE49-F238E27FC236}">
                  <a16:creationId xmlns:a16="http://schemas.microsoft.com/office/drawing/2014/main" id="{7874A013-E5E2-4AE1-8E93-029A2B41E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4355329E-E608-4F7A-B4EF-8FEF07D755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53D9BFDF-B250-44FF-9BD7-C204EFBFC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pic>
        <p:nvPicPr>
          <p:cNvPr id="2" name="Picture 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007" y="1552130"/>
            <a:ext cx="5222737" cy="3544697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A57811EB-9938-41C2-97F6-00AF7FE2C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245" y="2132890"/>
            <a:ext cx="3666244" cy="2383175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La parola alle persone</a:t>
            </a:r>
            <a:br>
              <a:rPr lang="it-IT" b="1" dirty="0"/>
            </a:br>
            <a:r>
              <a:rPr lang="it-IT" sz="1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Le opportunità sono da raccontare perché i cittadini della nostra regione sappiano che in Emilia-Romagna le idee possono diventare realtà: la nostra </a:t>
            </a:r>
            <a:r>
              <a:rPr lang="it-IT" sz="1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campagna di comunicazione 2019</a:t>
            </a:r>
            <a:br>
              <a:rPr lang="it-IT" b="1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74073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A236A8D8-C34D-4236-AD98-AE16B89A2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Valutazione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30A5A61-C0EF-46E0-AB10-E93208501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Per verificare il raggiungimento degli </a:t>
            </a:r>
            <a:r>
              <a:rPr lang="it-IT" b="1" dirty="0"/>
              <a:t>obiettivi del Por </a:t>
            </a:r>
            <a:r>
              <a:rPr lang="it-IT" b="1" dirty="0" err="1"/>
              <a:t>Fse</a:t>
            </a:r>
            <a:r>
              <a:rPr lang="it-IT" b="1" dirty="0"/>
              <a:t> 2014-2020 </a:t>
            </a:r>
            <a:r>
              <a:rPr lang="it-IT" dirty="0"/>
              <a:t>vengono realizzate apposite attività di </a:t>
            </a:r>
            <a:r>
              <a:rPr lang="it-IT" u="sng" dirty="0">
                <a:hlinkClick r:id="rId2"/>
              </a:rPr>
              <a:t>valutazione</a:t>
            </a:r>
            <a:endParaRPr lang="it-IT" dirty="0"/>
          </a:p>
          <a:p>
            <a:endParaRPr lang="it-IT" dirty="0"/>
          </a:p>
          <a:p>
            <a:r>
              <a:rPr lang="it-IT" dirty="0"/>
              <a:t>I materiali, i documenti e i risultati del processo valutativo sono disponibili nella </a:t>
            </a:r>
            <a:r>
              <a:rPr lang="it-IT" u="sng" dirty="0">
                <a:hlinkClick r:id="rId2"/>
              </a:rPr>
              <a:t>sezione dedicata alla valutazione</a:t>
            </a:r>
            <a:r>
              <a:rPr lang="it-IT" dirty="0"/>
              <a:t> del sito Por </a:t>
            </a:r>
            <a:r>
              <a:rPr lang="it-IT" dirty="0" err="1"/>
              <a:t>Fse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64796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A236A8D8-C34D-4236-AD98-AE16B89A2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Contatti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30A5A61-C0EF-46E0-AB10-E93208501C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Sito web Formazione e Lavoro - Regione Emilia-Romagna  </a:t>
            </a:r>
            <a:br>
              <a:rPr lang="it-IT" dirty="0"/>
            </a:br>
            <a:r>
              <a:rPr lang="it-IT" dirty="0">
                <a:hlinkClick r:id="rId2"/>
              </a:rPr>
              <a:t>https://formazionelavoro.regione.emilia-romagna.it</a:t>
            </a:r>
            <a:br>
              <a:rPr lang="it-IT" dirty="0"/>
            </a:br>
            <a:endParaRPr lang="it-IT" dirty="0"/>
          </a:p>
          <a:p>
            <a:r>
              <a:rPr lang="it-IT" dirty="0"/>
              <a:t>Sito Por </a:t>
            </a:r>
            <a:r>
              <a:rPr lang="it-IT" dirty="0" err="1"/>
              <a:t>Fse</a:t>
            </a:r>
            <a:r>
              <a:rPr lang="it-IT" dirty="0"/>
              <a:t> Regione Emilia-Romagna</a:t>
            </a:r>
            <a:br>
              <a:rPr lang="it-IT" dirty="0"/>
            </a:br>
            <a:r>
              <a:rPr lang="it-IT" dirty="0">
                <a:hlinkClick r:id="rId3"/>
              </a:rPr>
              <a:t>https://formazionelavoro.regione.emilia-romagna.it/sito-fse/</a:t>
            </a:r>
            <a:br>
              <a:rPr lang="it-IT" dirty="0"/>
            </a:br>
            <a:endParaRPr lang="it-IT" dirty="0"/>
          </a:p>
          <a:p>
            <a:r>
              <a:rPr lang="it-IT" dirty="0"/>
              <a:t>Email</a:t>
            </a:r>
            <a:br>
              <a:rPr lang="it-IT" dirty="0"/>
            </a:br>
            <a:r>
              <a:rPr lang="it-IT" dirty="0">
                <a:hlinkClick r:id="rId4"/>
              </a:rPr>
              <a:t>formazionelavoro@regione.emilia-romagna.it</a:t>
            </a:r>
            <a:r>
              <a:rPr lang="it-IT" dirty="0"/>
              <a:t> </a:t>
            </a:r>
            <a:br>
              <a:rPr lang="it-IT" dirty="0"/>
            </a:br>
            <a:endParaRPr lang="it-IT" dirty="0"/>
          </a:p>
          <a:p>
            <a:pPr marL="0" indent="0">
              <a:buNone/>
            </a:pPr>
            <a:br>
              <a:rPr lang="it-IT" dirty="0"/>
            </a:br>
            <a:endParaRPr lang="it-IT" dirty="0"/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11743868"/>
      </p:ext>
    </p:extLst>
  </p:cSld>
  <p:clrMapOvr>
    <a:masterClrMapping/>
  </p:clrMapOvr>
</p:sld>
</file>

<file path=ppt/theme/theme1.xml><?xml version="1.0" encoding="utf-8"?>
<a:theme xmlns:a="http://schemas.openxmlformats.org/drawingml/2006/main" name="Sfaccettatura">
  <a:themeElements>
    <a:clrScheme name="Sfaccettatur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815</Words>
  <Application>Microsoft Office PowerPoint</Application>
  <PresentationFormat>Widescreen</PresentationFormat>
  <Paragraphs>103</Paragraphs>
  <Slides>23</Slides>
  <Notes>21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8" baseType="lpstr">
      <vt:lpstr>Arial</vt:lpstr>
      <vt:lpstr>Calibri</vt:lpstr>
      <vt:lpstr>Trebuchet MS</vt:lpstr>
      <vt:lpstr>Wingdings 3</vt:lpstr>
      <vt:lpstr>Sfaccettatura</vt:lpstr>
      <vt:lpstr>Por Fse 2014-2020 Relazione annuale 2019  Sintesi per il cittadino</vt:lpstr>
      <vt:lpstr>Cos’è il Fondo sociale europeo (Fse)?</vt:lpstr>
      <vt:lpstr>Cos’è il Por Fse 2014-2020 della Regione Emilia-Romagna?</vt:lpstr>
      <vt:lpstr>Por Fse 2014-2020 Regione Emilia-Romagna: dotazione finanziaria</vt:lpstr>
      <vt:lpstr>Risultati programmazione 2014-2020 al 31 dicembre 2019</vt:lpstr>
      <vt:lpstr>Presentazione standard di PowerPoint</vt:lpstr>
      <vt:lpstr>Presentazione standard di PowerPoint</vt:lpstr>
      <vt:lpstr>Presentazione standard di PowerPoint</vt:lpstr>
      <vt:lpstr>Asse I - Occupazione</vt:lpstr>
      <vt:lpstr>La parola alle persone Francesca ci racconta come ha realizzato il suo sogno di diventare disegnatrice meccanica </vt:lpstr>
      <vt:lpstr>Asse I - Priorità di investimento   </vt:lpstr>
      <vt:lpstr>Asse I - Priorità di investimento   </vt:lpstr>
      <vt:lpstr>Asse II –  Inclusione</vt:lpstr>
      <vt:lpstr>La parola alle persone Stefano, Icham, Naomi e Nicoletta ci raccontano da San Patrignano come sono riusciti a realizzare i loro desideri imparando un lavoro </vt:lpstr>
      <vt:lpstr>Asse II - Priorità di investimento  </vt:lpstr>
      <vt:lpstr>Asse III –  Istruzione e formazione</vt:lpstr>
      <vt:lpstr>La parola alle persone Fare della propria passione un lavoro: ce lo raccontano i ragazzi che hanno frequentato il corso per Autore e sceneggiatore per TV, cinema e prodotti multimediali </vt:lpstr>
      <vt:lpstr>Asse III - Priorità di investimento  </vt:lpstr>
      <vt:lpstr>Asse IV –  Capacità istituzionale e amministrativa</vt:lpstr>
      <vt:lpstr>Asse V – Assistenza tecnica</vt:lpstr>
      <vt:lpstr>La parola alle persone Le opportunità sono da raccontare perché i cittadini della nostra regione sappiano che in Emilia-Romagna le idee possono diventare realtà: la nostra campagna di comunicazione 2019 </vt:lpstr>
      <vt:lpstr>Valutazione</vt:lpstr>
      <vt:lpstr>Contatti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 FSE 2014-2020 Sintesi per il cittadino</dc:title>
  <dc:creator>Grassilli Elia</dc:creator>
  <cp:lastModifiedBy>Grassilli Elia</cp:lastModifiedBy>
  <cp:revision>2</cp:revision>
  <dcterms:created xsi:type="dcterms:W3CDTF">2020-06-22T13:41:10Z</dcterms:created>
  <dcterms:modified xsi:type="dcterms:W3CDTF">2020-07-24T14:36:16Z</dcterms:modified>
</cp:coreProperties>
</file>